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65" r:id="rId3"/>
    <p:sldId id="316" r:id="rId4"/>
    <p:sldId id="264" r:id="rId5"/>
    <p:sldId id="288" r:id="rId6"/>
    <p:sldId id="317" r:id="rId7"/>
    <p:sldId id="258" r:id="rId8"/>
    <p:sldId id="289" r:id="rId9"/>
    <p:sldId id="318" r:id="rId10"/>
    <p:sldId id="257" r:id="rId11"/>
    <p:sldId id="290" r:id="rId12"/>
    <p:sldId id="291" r:id="rId13"/>
    <p:sldId id="298" r:id="rId14"/>
    <p:sldId id="292" r:id="rId15"/>
    <p:sldId id="269" r:id="rId16"/>
    <p:sldId id="293" r:id="rId17"/>
    <p:sldId id="259" r:id="rId18"/>
    <p:sldId id="296" r:id="rId19"/>
    <p:sldId id="297" r:id="rId20"/>
    <p:sldId id="309" r:id="rId21"/>
    <p:sldId id="263" r:id="rId22"/>
    <p:sldId id="301" r:id="rId23"/>
    <p:sldId id="302" r:id="rId24"/>
    <p:sldId id="266" r:id="rId25"/>
    <p:sldId id="303" r:id="rId26"/>
    <p:sldId id="261" r:id="rId27"/>
    <p:sldId id="267" r:id="rId28"/>
    <p:sldId id="304" r:id="rId29"/>
    <p:sldId id="353" r:id="rId30"/>
    <p:sldId id="268" r:id="rId31"/>
    <p:sldId id="306" r:id="rId32"/>
    <p:sldId id="305" r:id="rId33"/>
    <p:sldId id="307" r:id="rId34"/>
    <p:sldId id="274" r:id="rId35"/>
    <p:sldId id="319" r:id="rId36"/>
    <p:sldId id="308" r:id="rId37"/>
    <p:sldId id="275" r:id="rId38"/>
    <p:sldId id="310" r:id="rId39"/>
    <p:sldId id="271" r:id="rId40"/>
    <p:sldId id="311" r:id="rId41"/>
    <p:sldId id="312" r:id="rId42"/>
    <p:sldId id="320" r:id="rId43"/>
    <p:sldId id="321" r:id="rId44"/>
    <p:sldId id="322" r:id="rId45"/>
    <p:sldId id="272" r:id="rId46"/>
    <p:sldId id="366" r:id="rId47"/>
    <p:sldId id="323" r:id="rId48"/>
    <p:sldId id="287" r:id="rId49"/>
    <p:sldId id="324" r:id="rId50"/>
    <p:sldId id="331" r:id="rId51"/>
    <p:sldId id="325" r:id="rId52"/>
    <p:sldId id="279" r:id="rId53"/>
    <p:sldId id="276" r:id="rId54"/>
    <p:sldId id="326" r:id="rId55"/>
    <p:sldId id="285" r:id="rId56"/>
    <p:sldId id="284" r:id="rId57"/>
    <p:sldId id="327" r:id="rId58"/>
    <p:sldId id="278" r:id="rId59"/>
    <p:sldId id="273" r:id="rId60"/>
    <p:sldId id="354" r:id="rId61"/>
    <p:sldId id="328" r:id="rId62"/>
    <p:sldId id="281" r:id="rId63"/>
    <p:sldId id="280" r:id="rId64"/>
    <p:sldId id="329" r:id="rId65"/>
    <p:sldId id="283" r:id="rId66"/>
    <p:sldId id="282" r:id="rId67"/>
    <p:sldId id="355" r:id="rId68"/>
    <p:sldId id="357" r:id="rId69"/>
    <p:sldId id="356" r:id="rId70"/>
    <p:sldId id="358" r:id="rId71"/>
    <p:sldId id="359" r:id="rId72"/>
    <p:sldId id="360" r:id="rId73"/>
    <p:sldId id="361" r:id="rId74"/>
    <p:sldId id="334" r:id="rId75"/>
    <p:sldId id="363" r:id="rId76"/>
    <p:sldId id="364" r:id="rId77"/>
    <p:sldId id="330" r:id="rId78"/>
    <p:sldId id="260" r:id="rId79"/>
    <p:sldId id="333" r:id="rId80"/>
    <p:sldId id="313" r:id="rId81"/>
    <p:sldId id="314" r:id="rId82"/>
    <p:sldId id="341" r:id="rId83"/>
    <p:sldId id="336" r:id="rId84"/>
    <p:sldId id="335" r:id="rId85"/>
    <p:sldId id="337" r:id="rId86"/>
    <p:sldId id="332" r:id="rId87"/>
    <p:sldId id="338" r:id="rId88"/>
    <p:sldId id="339" r:id="rId89"/>
    <p:sldId id="340" r:id="rId90"/>
    <p:sldId id="342" r:id="rId91"/>
    <p:sldId id="344" r:id="rId92"/>
    <p:sldId id="345" r:id="rId93"/>
    <p:sldId id="343" r:id="rId94"/>
    <p:sldId id="346" r:id="rId95"/>
    <p:sldId id="347" r:id="rId96"/>
    <p:sldId id="351" r:id="rId97"/>
    <p:sldId id="350" r:id="rId98"/>
    <p:sldId id="365" r:id="rId99"/>
    <p:sldId id="352" r:id="rId100"/>
    <p:sldId id="262" r:id="rId101"/>
    <p:sldId id="286"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5291" autoAdjust="0"/>
  </p:normalViewPr>
  <p:slideViewPr>
    <p:cSldViewPr>
      <p:cViewPr varScale="1">
        <p:scale>
          <a:sx n="83" d="100"/>
          <a:sy n="83" d="100"/>
        </p:scale>
        <p:origin x="131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G:\001%20LISD%20Concerned%20Parents\00001%20math%20score%20study\Math%20Raw%20Score%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STAAR Readiness Mathematics</a:t>
            </a:r>
          </a:p>
          <a:p>
            <a:pPr>
              <a:defRPr/>
            </a:pPr>
            <a:r>
              <a:rPr lang="en-US" dirty="0"/>
              <a:t>minimum passing score</a:t>
            </a:r>
          </a:p>
        </c:rich>
      </c:tx>
      <c:overlay val="0"/>
    </c:title>
    <c:autoTitleDeleted val="0"/>
    <c:plotArea>
      <c:layout/>
      <c:barChart>
        <c:barDir val="col"/>
        <c:grouping val="clustered"/>
        <c:varyColors val="0"/>
        <c:ser>
          <c:idx val="0"/>
          <c:order val="0"/>
          <c:tx>
            <c:strRef>
              <c:f>'2015-2016'!$B$15</c:f>
              <c:strCache>
                <c:ptCount val="1"/>
                <c:pt idx="0">
                  <c:v>2015-2016</c:v>
                </c:pt>
              </c:strCache>
            </c:strRef>
          </c:tx>
          <c:spPr>
            <a:solidFill>
              <a:srgbClr val="FF0000"/>
            </a:solidFill>
            <a:ln>
              <a:solidFill>
                <a:schemeClr val="accent1"/>
              </a:solidFill>
            </a:ln>
          </c:spPr>
          <c:invertIfNegative val="0"/>
          <c:cat>
            <c:strRef>
              <c:f>'2015-2016'!$A$16:$A$30</c:f>
              <c:strCache>
                <c:ptCount val="15"/>
                <c:pt idx="0">
                  <c:v>3</c:v>
                </c:pt>
                <c:pt idx="1">
                  <c:v>4</c:v>
                </c:pt>
                <c:pt idx="2">
                  <c:v>5</c:v>
                </c:pt>
                <c:pt idx="3">
                  <c:v>6</c:v>
                </c:pt>
                <c:pt idx="4">
                  <c:v>7</c:v>
                </c:pt>
                <c:pt idx="5">
                  <c:v>8</c:v>
                </c:pt>
                <c:pt idx="6">
                  <c:v>Algebra I (Fall)</c:v>
                </c:pt>
                <c:pt idx="7">
                  <c:v>Algebra I (Spring)</c:v>
                </c:pt>
                <c:pt idx="8">
                  <c:v>Algebra I (Summer)</c:v>
                </c:pt>
                <c:pt idx="9">
                  <c:v>Geometry (Fall)</c:v>
                </c:pt>
                <c:pt idx="10">
                  <c:v>Geometry (Spring)</c:v>
                </c:pt>
                <c:pt idx="11">
                  <c:v>Geometry (Summer)</c:v>
                </c:pt>
                <c:pt idx="12">
                  <c:v>Algebra II (Fall)</c:v>
                </c:pt>
                <c:pt idx="13">
                  <c:v>Algebra II (Spring)</c:v>
                </c:pt>
                <c:pt idx="14">
                  <c:v>Algebra II (Summer)</c:v>
                </c:pt>
              </c:strCache>
            </c:strRef>
          </c:cat>
          <c:val>
            <c:numRef>
              <c:f>'2015-2016'!$B$16:$B$21</c:f>
              <c:numCache>
                <c:formatCode>0%</c:formatCode>
                <c:ptCount val="6"/>
                <c:pt idx="0">
                  <c:v>0.52173913043478259</c:v>
                </c:pt>
                <c:pt idx="1">
                  <c:v>0.5</c:v>
                </c:pt>
                <c:pt idx="2">
                  <c:v>0.48</c:v>
                </c:pt>
                <c:pt idx="3">
                  <c:v>0.36538461538461536</c:v>
                </c:pt>
                <c:pt idx="4">
                  <c:v>0.40740740740740738</c:v>
                </c:pt>
                <c:pt idx="5">
                  <c:v>0.4642857142857143</c:v>
                </c:pt>
              </c:numCache>
            </c:numRef>
          </c:val>
          <c:extLst>
            <c:ext xmlns:c16="http://schemas.microsoft.com/office/drawing/2014/chart" uri="{C3380CC4-5D6E-409C-BE32-E72D297353CC}">
              <c16:uniqueId val="{00000000-1FEF-4A18-9DF8-AB51E4FD1719}"/>
            </c:ext>
          </c:extLst>
        </c:ser>
        <c:ser>
          <c:idx val="1"/>
          <c:order val="1"/>
          <c:tx>
            <c:strRef>
              <c:f>'2015-2016'!$C$15</c:f>
              <c:strCache>
                <c:ptCount val="1"/>
                <c:pt idx="0">
                  <c:v>2014-2015</c:v>
                </c:pt>
              </c:strCache>
            </c:strRef>
          </c:tx>
          <c:spPr>
            <a:solidFill>
              <a:srgbClr val="FFFF00"/>
            </a:solidFill>
          </c:spPr>
          <c:invertIfNegative val="0"/>
          <c:cat>
            <c:strRef>
              <c:f>'2015-2016'!$A$16:$A$30</c:f>
              <c:strCache>
                <c:ptCount val="15"/>
                <c:pt idx="0">
                  <c:v>3</c:v>
                </c:pt>
                <c:pt idx="1">
                  <c:v>4</c:v>
                </c:pt>
                <c:pt idx="2">
                  <c:v>5</c:v>
                </c:pt>
                <c:pt idx="3">
                  <c:v>6</c:v>
                </c:pt>
                <c:pt idx="4">
                  <c:v>7</c:v>
                </c:pt>
                <c:pt idx="5">
                  <c:v>8</c:v>
                </c:pt>
                <c:pt idx="6">
                  <c:v>Algebra I (Fall)</c:v>
                </c:pt>
                <c:pt idx="7">
                  <c:v>Algebra I (Spring)</c:v>
                </c:pt>
                <c:pt idx="8">
                  <c:v>Algebra I (Summer)</c:v>
                </c:pt>
                <c:pt idx="9">
                  <c:v>Geometry (Fall)</c:v>
                </c:pt>
                <c:pt idx="10">
                  <c:v>Geometry (Spring)</c:v>
                </c:pt>
                <c:pt idx="11">
                  <c:v>Geometry (Summer)</c:v>
                </c:pt>
                <c:pt idx="12">
                  <c:v>Algebra II (Fall)</c:v>
                </c:pt>
                <c:pt idx="13">
                  <c:v>Algebra II (Spring)</c:v>
                </c:pt>
                <c:pt idx="14">
                  <c:v>Algebra II (Summer)</c:v>
                </c:pt>
              </c:strCache>
            </c:strRef>
          </c:cat>
          <c:val>
            <c:numRef>
              <c:f>'2015-2016'!$C$16:$C$21</c:f>
              <c:numCache>
                <c:formatCode>0%</c:formatCode>
                <c:ptCount val="6"/>
                <c:pt idx="0">
                  <c:v>0.47826086956521741</c:v>
                </c:pt>
                <c:pt idx="1">
                  <c:v>0.47916666666666669</c:v>
                </c:pt>
                <c:pt idx="2">
                  <c:v>0.46</c:v>
                </c:pt>
                <c:pt idx="3">
                  <c:v>0.34615384615384615</c:v>
                </c:pt>
                <c:pt idx="4">
                  <c:v>0.37037037037037035</c:v>
                </c:pt>
                <c:pt idx="5">
                  <c:v>0.42857142857142855</c:v>
                </c:pt>
              </c:numCache>
            </c:numRef>
          </c:val>
          <c:extLst>
            <c:ext xmlns:c16="http://schemas.microsoft.com/office/drawing/2014/chart" uri="{C3380CC4-5D6E-409C-BE32-E72D297353CC}">
              <c16:uniqueId val="{00000001-1FEF-4A18-9DF8-AB51E4FD1719}"/>
            </c:ext>
          </c:extLst>
        </c:ser>
        <c:ser>
          <c:idx val="2"/>
          <c:order val="2"/>
          <c:tx>
            <c:strRef>
              <c:f>'2015-2016'!$D$15</c:f>
              <c:strCache>
                <c:ptCount val="1"/>
                <c:pt idx="0">
                  <c:v>2013-2014</c:v>
                </c:pt>
              </c:strCache>
            </c:strRef>
          </c:tx>
          <c:spPr>
            <a:solidFill>
              <a:srgbClr val="00B050"/>
            </a:solidFill>
          </c:spPr>
          <c:invertIfNegative val="0"/>
          <c:cat>
            <c:strRef>
              <c:f>'2015-2016'!$A$16:$A$30</c:f>
              <c:strCache>
                <c:ptCount val="15"/>
                <c:pt idx="0">
                  <c:v>3</c:v>
                </c:pt>
                <c:pt idx="1">
                  <c:v>4</c:v>
                </c:pt>
                <c:pt idx="2">
                  <c:v>5</c:v>
                </c:pt>
                <c:pt idx="3">
                  <c:v>6</c:v>
                </c:pt>
                <c:pt idx="4">
                  <c:v>7</c:v>
                </c:pt>
                <c:pt idx="5">
                  <c:v>8</c:v>
                </c:pt>
                <c:pt idx="6">
                  <c:v>Algebra I (Fall)</c:v>
                </c:pt>
                <c:pt idx="7">
                  <c:v>Algebra I (Spring)</c:v>
                </c:pt>
                <c:pt idx="8">
                  <c:v>Algebra I (Summer)</c:v>
                </c:pt>
                <c:pt idx="9">
                  <c:v>Geometry (Fall)</c:v>
                </c:pt>
                <c:pt idx="10">
                  <c:v>Geometry (Spring)</c:v>
                </c:pt>
                <c:pt idx="11">
                  <c:v>Geometry (Summer)</c:v>
                </c:pt>
                <c:pt idx="12">
                  <c:v>Algebra II (Fall)</c:v>
                </c:pt>
                <c:pt idx="13">
                  <c:v>Algebra II (Spring)</c:v>
                </c:pt>
                <c:pt idx="14">
                  <c:v>Algebra II (Summer)</c:v>
                </c:pt>
              </c:strCache>
            </c:strRef>
          </c:cat>
          <c:val>
            <c:numRef>
              <c:f>'2015-2016'!$D$16:$D$21</c:f>
              <c:numCache>
                <c:formatCode>0%</c:formatCode>
                <c:ptCount val="6"/>
                <c:pt idx="0">
                  <c:v>0.58695652173913049</c:v>
                </c:pt>
                <c:pt idx="1">
                  <c:v>0.60416666666666663</c:v>
                </c:pt>
                <c:pt idx="2">
                  <c:v>0.54</c:v>
                </c:pt>
                <c:pt idx="3">
                  <c:v>0.42307692307692307</c:v>
                </c:pt>
                <c:pt idx="4">
                  <c:v>0.44444444444444442</c:v>
                </c:pt>
                <c:pt idx="5">
                  <c:v>0.39285714285714285</c:v>
                </c:pt>
              </c:numCache>
            </c:numRef>
          </c:val>
          <c:extLst>
            <c:ext xmlns:c16="http://schemas.microsoft.com/office/drawing/2014/chart" uri="{C3380CC4-5D6E-409C-BE32-E72D297353CC}">
              <c16:uniqueId val="{00000002-1FEF-4A18-9DF8-AB51E4FD1719}"/>
            </c:ext>
          </c:extLst>
        </c:ser>
        <c:ser>
          <c:idx val="3"/>
          <c:order val="3"/>
          <c:tx>
            <c:strRef>
              <c:f>'2015-2016'!$E$15</c:f>
              <c:strCache>
                <c:ptCount val="1"/>
                <c:pt idx="0">
                  <c:v>2012-2013</c:v>
                </c:pt>
              </c:strCache>
            </c:strRef>
          </c:tx>
          <c:invertIfNegative val="0"/>
          <c:cat>
            <c:strRef>
              <c:f>'2015-2016'!$A$16:$A$30</c:f>
              <c:strCache>
                <c:ptCount val="15"/>
                <c:pt idx="0">
                  <c:v>3</c:v>
                </c:pt>
                <c:pt idx="1">
                  <c:v>4</c:v>
                </c:pt>
                <c:pt idx="2">
                  <c:v>5</c:v>
                </c:pt>
                <c:pt idx="3">
                  <c:v>6</c:v>
                </c:pt>
                <c:pt idx="4">
                  <c:v>7</c:v>
                </c:pt>
                <c:pt idx="5">
                  <c:v>8</c:v>
                </c:pt>
                <c:pt idx="6">
                  <c:v>Algebra I (Fall)</c:v>
                </c:pt>
                <c:pt idx="7">
                  <c:v>Algebra I (Spring)</c:v>
                </c:pt>
                <c:pt idx="8">
                  <c:v>Algebra I (Summer)</c:v>
                </c:pt>
                <c:pt idx="9">
                  <c:v>Geometry (Fall)</c:v>
                </c:pt>
                <c:pt idx="10">
                  <c:v>Geometry (Spring)</c:v>
                </c:pt>
                <c:pt idx="11">
                  <c:v>Geometry (Summer)</c:v>
                </c:pt>
                <c:pt idx="12">
                  <c:v>Algebra II (Fall)</c:v>
                </c:pt>
                <c:pt idx="13">
                  <c:v>Algebra II (Spring)</c:v>
                </c:pt>
                <c:pt idx="14">
                  <c:v>Algebra II (Summer)</c:v>
                </c:pt>
              </c:strCache>
            </c:strRef>
          </c:cat>
          <c:val>
            <c:numRef>
              <c:f>'2015-2016'!$E$16:$E$21</c:f>
              <c:numCache>
                <c:formatCode>0%</c:formatCode>
                <c:ptCount val="6"/>
                <c:pt idx="0">
                  <c:v>0.58695652173913049</c:v>
                </c:pt>
                <c:pt idx="1">
                  <c:v>0.60416666666666663</c:v>
                </c:pt>
                <c:pt idx="2">
                  <c:v>0.54</c:v>
                </c:pt>
                <c:pt idx="3">
                  <c:v>0.42307692307692307</c:v>
                </c:pt>
                <c:pt idx="4">
                  <c:v>0.42592592592592593</c:v>
                </c:pt>
                <c:pt idx="5">
                  <c:v>0.39285714285714285</c:v>
                </c:pt>
              </c:numCache>
            </c:numRef>
          </c:val>
          <c:extLst>
            <c:ext xmlns:c16="http://schemas.microsoft.com/office/drawing/2014/chart" uri="{C3380CC4-5D6E-409C-BE32-E72D297353CC}">
              <c16:uniqueId val="{00000003-1FEF-4A18-9DF8-AB51E4FD1719}"/>
            </c:ext>
          </c:extLst>
        </c:ser>
        <c:ser>
          <c:idx val="4"/>
          <c:order val="4"/>
          <c:tx>
            <c:strRef>
              <c:f>'2015-2016'!$F$15</c:f>
              <c:strCache>
                <c:ptCount val="1"/>
                <c:pt idx="0">
                  <c:v>2011-2012</c:v>
                </c:pt>
              </c:strCache>
            </c:strRef>
          </c:tx>
          <c:invertIfNegative val="0"/>
          <c:cat>
            <c:strRef>
              <c:f>'2015-2016'!$A$16:$A$30</c:f>
              <c:strCache>
                <c:ptCount val="15"/>
                <c:pt idx="0">
                  <c:v>3</c:v>
                </c:pt>
                <c:pt idx="1">
                  <c:v>4</c:v>
                </c:pt>
                <c:pt idx="2">
                  <c:v>5</c:v>
                </c:pt>
                <c:pt idx="3">
                  <c:v>6</c:v>
                </c:pt>
                <c:pt idx="4">
                  <c:v>7</c:v>
                </c:pt>
                <c:pt idx="5">
                  <c:v>8</c:v>
                </c:pt>
                <c:pt idx="6">
                  <c:v>Algebra I (Fall)</c:v>
                </c:pt>
                <c:pt idx="7">
                  <c:v>Algebra I (Spring)</c:v>
                </c:pt>
                <c:pt idx="8">
                  <c:v>Algebra I (Summer)</c:v>
                </c:pt>
                <c:pt idx="9">
                  <c:v>Geometry (Fall)</c:v>
                </c:pt>
                <c:pt idx="10">
                  <c:v>Geometry (Spring)</c:v>
                </c:pt>
                <c:pt idx="11">
                  <c:v>Geometry (Summer)</c:v>
                </c:pt>
                <c:pt idx="12">
                  <c:v>Algebra II (Fall)</c:v>
                </c:pt>
                <c:pt idx="13">
                  <c:v>Algebra II (Spring)</c:v>
                </c:pt>
                <c:pt idx="14">
                  <c:v>Algebra II (Summer)</c:v>
                </c:pt>
              </c:strCache>
            </c:strRef>
          </c:cat>
          <c:val>
            <c:numRef>
              <c:f>'2015-2016'!$F$16:$F$21</c:f>
              <c:numCache>
                <c:formatCode>0%</c:formatCode>
                <c:ptCount val="6"/>
                <c:pt idx="0">
                  <c:v>0.56521739130434778</c:v>
                </c:pt>
                <c:pt idx="1">
                  <c:v>0.58333333333333337</c:v>
                </c:pt>
                <c:pt idx="2">
                  <c:v>0.52</c:v>
                </c:pt>
                <c:pt idx="3">
                  <c:v>0.40384615384615385</c:v>
                </c:pt>
                <c:pt idx="4">
                  <c:v>0.42592592592592593</c:v>
                </c:pt>
                <c:pt idx="5">
                  <c:v>0.39285714285714285</c:v>
                </c:pt>
              </c:numCache>
            </c:numRef>
          </c:val>
          <c:extLst>
            <c:ext xmlns:c16="http://schemas.microsoft.com/office/drawing/2014/chart" uri="{C3380CC4-5D6E-409C-BE32-E72D297353CC}">
              <c16:uniqueId val="{00000004-1FEF-4A18-9DF8-AB51E4FD1719}"/>
            </c:ext>
          </c:extLst>
        </c:ser>
        <c:dLbls>
          <c:showLegendKey val="0"/>
          <c:showVal val="0"/>
          <c:showCatName val="0"/>
          <c:showSerName val="0"/>
          <c:showPercent val="0"/>
          <c:showBubbleSize val="0"/>
        </c:dLbls>
        <c:gapWidth val="150"/>
        <c:axId val="85876736"/>
        <c:axId val="85878656"/>
      </c:barChart>
      <c:catAx>
        <c:axId val="85876736"/>
        <c:scaling>
          <c:orientation val="minMax"/>
        </c:scaling>
        <c:delete val="0"/>
        <c:axPos val="b"/>
        <c:title>
          <c:tx>
            <c:rich>
              <a:bodyPr/>
              <a:lstStyle/>
              <a:p>
                <a:pPr>
                  <a:defRPr/>
                </a:pPr>
                <a:r>
                  <a:rPr lang="en-US" dirty="0"/>
                  <a:t>Grade</a:t>
                </a:r>
              </a:p>
            </c:rich>
          </c:tx>
          <c:overlay val="0"/>
        </c:title>
        <c:numFmt formatCode="General" sourceLinked="0"/>
        <c:majorTickMark val="none"/>
        <c:minorTickMark val="none"/>
        <c:tickLblPos val="nextTo"/>
        <c:crossAx val="85878656"/>
        <c:crosses val="autoZero"/>
        <c:auto val="1"/>
        <c:lblAlgn val="ctr"/>
        <c:lblOffset val="100"/>
        <c:noMultiLvlLbl val="0"/>
      </c:catAx>
      <c:valAx>
        <c:axId val="85878656"/>
        <c:scaling>
          <c:orientation val="minMax"/>
        </c:scaling>
        <c:delete val="0"/>
        <c:axPos val="l"/>
        <c:majorGridlines/>
        <c:title>
          <c:tx>
            <c:rich>
              <a:bodyPr rot="-5400000" vert="horz"/>
              <a:lstStyle/>
              <a:p>
                <a:pPr>
                  <a:defRPr/>
                </a:pPr>
                <a:r>
                  <a:rPr lang="en-US" dirty="0"/>
                  <a:t>Score</a:t>
                </a:r>
              </a:p>
            </c:rich>
          </c:tx>
          <c:overlay val="0"/>
        </c:title>
        <c:numFmt formatCode="0%" sourceLinked="1"/>
        <c:majorTickMark val="none"/>
        <c:minorTickMark val="none"/>
        <c:tickLblPos val="nextTo"/>
        <c:crossAx val="8587673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STAAR Readiness Mathematics</a:t>
            </a:r>
            <a:endParaRPr lang="en-US" dirty="0">
              <a:effectLst/>
            </a:endParaRPr>
          </a:p>
          <a:p>
            <a:pPr>
              <a:defRPr/>
            </a:pPr>
            <a:r>
              <a:rPr lang="en-US" sz="1800" b="1" i="0" baseline="0" dirty="0">
                <a:effectLst/>
              </a:rPr>
              <a:t>minimum passing score</a:t>
            </a:r>
            <a:endParaRPr lang="en-US" dirty="0">
              <a:effectLst/>
            </a:endParaRPr>
          </a:p>
        </c:rich>
      </c:tx>
      <c:overlay val="0"/>
    </c:title>
    <c:autoTitleDeleted val="0"/>
    <c:plotArea>
      <c:layout/>
      <c:barChart>
        <c:barDir val="col"/>
        <c:grouping val="clustered"/>
        <c:varyColors val="0"/>
        <c:ser>
          <c:idx val="0"/>
          <c:order val="0"/>
          <c:tx>
            <c:strRef>
              <c:f>'2015-2016'!$B$15</c:f>
              <c:strCache>
                <c:ptCount val="1"/>
                <c:pt idx="0">
                  <c:v>2015-2016</c:v>
                </c:pt>
              </c:strCache>
            </c:strRef>
          </c:tx>
          <c:spPr>
            <a:solidFill>
              <a:srgbClr val="FF0000"/>
            </a:solidFill>
          </c:spPr>
          <c:invertIfNegative val="0"/>
          <c:cat>
            <c:strRef>
              <c:f>'2015-2016'!$A$22:$A$30</c:f>
              <c:strCache>
                <c:ptCount val="9"/>
                <c:pt idx="0">
                  <c:v>Algebra I (Fall)</c:v>
                </c:pt>
                <c:pt idx="1">
                  <c:v>Algebra I (Spring)</c:v>
                </c:pt>
                <c:pt idx="2">
                  <c:v>Algebra I (Summer)</c:v>
                </c:pt>
                <c:pt idx="3">
                  <c:v>Geometry (Fall)</c:v>
                </c:pt>
                <c:pt idx="4">
                  <c:v>Geometry (Spring)</c:v>
                </c:pt>
                <c:pt idx="5">
                  <c:v>Geometry (Summer)</c:v>
                </c:pt>
                <c:pt idx="6">
                  <c:v>Algebra II (Fall)</c:v>
                </c:pt>
                <c:pt idx="7">
                  <c:v>Algebra II (Spring)</c:v>
                </c:pt>
                <c:pt idx="8">
                  <c:v>Algebra II (Summer)</c:v>
                </c:pt>
              </c:strCache>
            </c:strRef>
          </c:cat>
          <c:val>
            <c:numRef>
              <c:f>'2015-2016'!$B$22:$B$30</c:f>
              <c:numCache>
                <c:formatCode>0.0%</c:formatCode>
                <c:ptCount val="9"/>
                <c:pt idx="0">
                  <c:v>0.3888888888888889</c:v>
                </c:pt>
                <c:pt idx="1">
                  <c:v>0.37037037037037035</c:v>
                </c:pt>
                <c:pt idx="7">
                  <c:v>0.36</c:v>
                </c:pt>
              </c:numCache>
            </c:numRef>
          </c:val>
          <c:extLst>
            <c:ext xmlns:c16="http://schemas.microsoft.com/office/drawing/2014/chart" uri="{C3380CC4-5D6E-409C-BE32-E72D297353CC}">
              <c16:uniqueId val="{00000000-C458-4457-AECA-ED2FD02D7FDB}"/>
            </c:ext>
          </c:extLst>
        </c:ser>
        <c:ser>
          <c:idx val="1"/>
          <c:order val="1"/>
          <c:tx>
            <c:strRef>
              <c:f>'2015-2016'!$C$15</c:f>
              <c:strCache>
                <c:ptCount val="1"/>
                <c:pt idx="0">
                  <c:v>2014-2015</c:v>
                </c:pt>
              </c:strCache>
            </c:strRef>
          </c:tx>
          <c:spPr>
            <a:solidFill>
              <a:srgbClr val="FFFF00"/>
            </a:solidFill>
          </c:spPr>
          <c:invertIfNegative val="0"/>
          <c:cat>
            <c:strRef>
              <c:f>'2015-2016'!$A$22:$A$30</c:f>
              <c:strCache>
                <c:ptCount val="9"/>
                <c:pt idx="0">
                  <c:v>Algebra I (Fall)</c:v>
                </c:pt>
                <c:pt idx="1">
                  <c:v>Algebra I (Spring)</c:v>
                </c:pt>
                <c:pt idx="2">
                  <c:v>Algebra I (Summer)</c:v>
                </c:pt>
                <c:pt idx="3">
                  <c:v>Geometry (Fall)</c:v>
                </c:pt>
                <c:pt idx="4">
                  <c:v>Geometry (Spring)</c:v>
                </c:pt>
                <c:pt idx="5">
                  <c:v>Geometry (Summer)</c:v>
                </c:pt>
                <c:pt idx="6">
                  <c:v>Algebra II (Fall)</c:v>
                </c:pt>
                <c:pt idx="7">
                  <c:v>Algebra II (Spring)</c:v>
                </c:pt>
                <c:pt idx="8">
                  <c:v>Algebra II (Summer)</c:v>
                </c:pt>
              </c:strCache>
            </c:strRef>
          </c:cat>
          <c:val>
            <c:numRef>
              <c:f>'2015-2016'!$C$22:$C$30</c:f>
              <c:numCache>
                <c:formatCode>0.0%</c:formatCode>
                <c:ptCount val="9"/>
                <c:pt idx="0">
                  <c:v>0.37037037037037035</c:v>
                </c:pt>
                <c:pt idx="1">
                  <c:v>0.37037037037037035</c:v>
                </c:pt>
              </c:numCache>
            </c:numRef>
          </c:val>
          <c:extLst>
            <c:ext xmlns:c16="http://schemas.microsoft.com/office/drawing/2014/chart" uri="{C3380CC4-5D6E-409C-BE32-E72D297353CC}">
              <c16:uniqueId val="{00000001-C458-4457-AECA-ED2FD02D7FDB}"/>
            </c:ext>
          </c:extLst>
        </c:ser>
        <c:ser>
          <c:idx val="2"/>
          <c:order val="2"/>
          <c:tx>
            <c:strRef>
              <c:f>'2015-2016'!$D$15</c:f>
              <c:strCache>
                <c:ptCount val="1"/>
                <c:pt idx="0">
                  <c:v>2013-2014</c:v>
                </c:pt>
              </c:strCache>
            </c:strRef>
          </c:tx>
          <c:spPr>
            <a:solidFill>
              <a:srgbClr val="00B050"/>
            </a:solidFill>
          </c:spPr>
          <c:invertIfNegative val="0"/>
          <c:cat>
            <c:strRef>
              <c:f>'2015-2016'!$A$22:$A$30</c:f>
              <c:strCache>
                <c:ptCount val="9"/>
                <c:pt idx="0">
                  <c:v>Algebra I (Fall)</c:v>
                </c:pt>
                <c:pt idx="1">
                  <c:v>Algebra I (Spring)</c:v>
                </c:pt>
                <c:pt idx="2">
                  <c:v>Algebra I (Summer)</c:v>
                </c:pt>
                <c:pt idx="3">
                  <c:v>Geometry (Fall)</c:v>
                </c:pt>
                <c:pt idx="4">
                  <c:v>Geometry (Spring)</c:v>
                </c:pt>
                <c:pt idx="5">
                  <c:v>Geometry (Summer)</c:v>
                </c:pt>
                <c:pt idx="6">
                  <c:v>Algebra II (Fall)</c:v>
                </c:pt>
                <c:pt idx="7">
                  <c:v>Algebra II (Spring)</c:v>
                </c:pt>
                <c:pt idx="8">
                  <c:v>Algebra II (Summer)</c:v>
                </c:pt>
              </c:strCache>
            </c:strRef>
          </c:cat>
          <c:val>
            <c:numRef>
              <c:f>'2015-2016'!$D$22:$D$30</c:f>
              <c:numCache>
                <c:formatCode>0.0%</c:formatCode>
                <c:ptCount val="9"/>
                <c:pt idx="0">
                  <c:v>0.37037037037037035</c:v>
                </c:pt>
                <c:pt idx="1">
                  <c:v>0.37037037037037035</c:v>
                </c:pt>
                <c:pt idx="2">
                  <c:v>0.37037037037037035</c:v>
                </c:pt>
              </c:numCache>
            </c:numRef>
          </c:val>
          <c:extLst>
            <c:ext xmlns:c16="http://schemas.microsoft.com/office/drawing/2014/chart" uri="{C3380CC4-5D6E-409C-BE32-E72D297353CC}">
              <c16:uniqueId val="{00000002-C458-4457-AECA-ED2FD02D7FDB}"/>
            </c:ext>
          </c:extLst>
        </c:ser>
        <c:ser>
          <c:idx val="3"/>
          <c:order val="3"/>
          <c:tx>
            <c:strRef>
              <c:f>'2015-2016'!$E$15</c:f>
              <c:strCache>
                <c:ptCount val="1"/>
                <c:pt idx="0">
                  <c:v>2012-2013</c:v>
                </c:pt>
              </c:strCache>
            </c:strRef>
          </c:tx>
          <c:invertIfNegative val="0"/>
          <c:cat>
            <c:strRef>
              <c:f>'2015-2016'!$A$22:$A$30</c:f>
              <c:strCache>
                <c:ptCount val="9"/>
                <c:pt idx="0">
                  <c:v>Algebra I (Fall)</c:v>
                </c:pt>
                <c:pt idx="1">
                  <c:v>Algebra I (Spring)</c:v>
                </c:pt>
                <c:pt idx="2">
                  <c:v>Algebra I (Summer)</c:v>
                </c:pt>
                <c:pt idx="3">
                  <c:v>Geometry (Fall)</c:v>
                </c:pt>
                <c:pt idx="4">
                  <c:v>Geometry (Spring)</c:v>
                </c:pt>
                <c:pt idx="5">
                  <c:v>Geometry (Summer)</c:v>
                </c:pt>
                <c:pt idx="6">
                  <c:v>Algebra II (Fall)</c:v>
                </c:pt>
                <c:pt idx="7">
                  <c:v>Algebra II (Spring)</c:v>
                </c:pt>
                <c:pt idx="8">
                  <c:v>Algebra II (Summer)</c:v>
                </c:pt>
              </c:strCache>
            </c:strRef>
          </c:cat>
          <c:val>
            <c:numRef>
              <c:f>'2015-2016'!$E$22:$E$30</c:f>
              <c:numCache>
                <c:formatCode>0.0%</c:formatCode>
                <c:ptCount val="9"/>
                <c:pt idx="0">
                  <c:v>0.37037037037037035</c:v>
                </c:pt>
                <c:pt idx="1">
                  <c:v>0.37037037037037035</c:v>
                </c:pt>
                <c:pt idx="2">
                  <c:v>0.37037037037037035</c:v>
                </c:pt>
                <c:pt idx="3">
                  <c:v>0.36538461538461536</c:v>
                </c:pt>
                <c:pt idx="4">
                  <c:v>0.36538461538461536</c:v>
                </c:pt>
                <c:pt idx="6">
                  <c:v>0.36</c:v>
                </c:pt>
                <c:pt idx="7">
                  <c:v>0.38</c:v>
                </c:pt>
              </c:numCache>
            </c:numRef>
          </c:val>
          <c:extLst>
            <c:ext xmlns:c16="http://schemas.microsoft.com/office/drawing/2014/chart" uri="{C3380CC4-5D6E-409C-BE32-E72D297353CC}">
              <c16:uniqueId val="{00000003-C458-4457-AECA-ED2FD02D7FDB}"/>
            </c:ext>
          </c:extLst>
        </c:ser>
        <c:ser>
          <c:idx val="4"/>
          <c:order val="4"/>
          <c:tx>
            <c:strRef>
              <c:f>'2015-2016'!$F$15</c:f>
              <c:strCache>
                <c:ptCount val="1"/>
                <c:pt idx="0">
                  <c:v>2011-2012</c:v>
                </c:pt>
              </c:strCache>
            </c:strRef>
          </c:tx>
          <c:invertIfNegative val="0"/>
          <c:cat>
            <c:strRef>
              <c:f>'2015-2016'!$A$22:$A$30</c:f>
              <c:strCache>
                <c:ptCount val="9"/>
                <c:pt idx="0">
                  <c:v>Algebra I (Fall)</c:v>
                </c:pt>
                <c:pt idx="1">
                  <c:v>Algebra I (Spring)</c:v>
                </c:pt>
                <c:pt idx="2">
                  <c:v>Algebra I (Summer)</c:v>
                </c:pt>
                <c:pt idx="3">
                  <c:v>Geometry (Fall)</c:v>
                </c:pt>
                <c:pt idx="4">
                  <c:v>Geometry (Spring)</c:v>
                </c:pt>
                <c:pt idx="5">
                  <c:v>Geometry (Summer)</c:v>
                </c:pt>
                <c:pt idx="6">
                  <c:v>Algebra II (Fall)</c:v>
                </c:pt>
                <c:pt idx="7">
                  <c:v>Algebra II (Spring)</c:v>
                </c:pt>
                <c:pt idx="8">
                  <c:v>Algebra II (Summer)</c:v>
                </c:pt>
              </c:strCache>
            </c:strRef>
          </c:cat>
          <c:val>
            <c:numRef>
              <c:f>'2015-2016'!$F$22:$F$30</c:f>
              <c:numCache>
                <c:formatCode>0.0%</c:formatCode>
                <c:ptCount val="9"/>
                <c:pt idx="1">
                  <c:v>0.37037037037037035</c:v>
                </c:pt>
                <c:pt idx="2">
                  <c:v>0.37037037037037035</c:v>
                </c:pt>
                <c:pt idx="4">
                  <c:v>0.34615384615384615</c:v>
                </c:pt>
                <c:pt idx="5">
                  <c:v>0.36538461538461536</c:v>
                </c:pt>
                <c:pt idx="7">
                  <c:v>0.38</c:v>
                </c:pt>
                <c:pt idx="8">
                  <c:v>0.38</c:v>
                </c:pt>
              </c:numCache>
            </c:numRef>
          </c:val>
          <c:extLst>
            <c:ext xmlns:c16="http://schemas.microsoft.com/office/drawing/2014/chart" uri="{C3380CC4-5D6E-409C-BE32-E72D297353CC}">
              <c16:uniqueId val="{00000004-C458-4457-AECA-ED2FD02D7FDB}"/>
            </c:ext>
          </c:extLst>
        </c:ser>
        <c:dLbls>
          <c:showLegendKey val="0"/>
          <c:showVal val="0"/>
          <c:showCatName val="0"/>
          <c:showSerName val="0"/>
          <c:showPercent val="0"/>
          <c:showBubbleSize val="0"/>
        </c:dLbls>
        <c:gapWidth val="150"/>
        <c:axId val="33265920"/>
        <c:axId val="33272192"/>
      </c:barChart>
      <c:catAx>
        <c:axId val="33265920"/>
        <c:scaling>
          <c:orientation val="minMax"/>
        </c:scaling>
        <c:delete val="0"/>
        <c:axPos val="b"/>
        <c:title>
          <c:tx>
            <c:rich>
              <a:bodyPr/>
              <a:lstStyle/>
              <a:p>
                <a:pPr>
                  <a:defRPr/>
                </a:pPr>
                <a:r>
                  <a:rPr lang="en-US" dirty="0"/>
                  <a:t>Subject</a:t>
                </a:r>
              </a:p>
            </c:rich>
          </c:tx>
          <c:overlay val="0"/>
        </c:title>
        <c:numFmt formatCode="General" sourceLinked="0"/>
        <c:majorTickMark val="none"/>
        <c:minorTickMark val="none"/>
        <c:tickLblPos val="nextTo"/>
        <c:crossAx val="33272192"/>
        <c:crosses val="autoZero"/>
        <c:auto val="1"/>
        <c:lblAlgn val="ctr"/>
        <c:lblOffset val="100"/>
        <c:noMultiLvlLbl val="0"/>
      </c:catAx>
      <c:valAx>
        <c:axId val="33272192"/>
        <c:scaling>
          <c:orientation val="minMax"/>
        </c:scaling>
        <c:delete val="0"/>
        <c:axPos val="l"/>
        <c:majorGridlines/>
        <c:title>
          <c:tx>
            <c:rich>
              <a:bodyPr rot="-5400000" vert="horz"/>
              <a:lstStyle/>
              <a:p>
                <a:pPr>
                  <a:defRPr/>
                </a:pPr>
                <a:r>
                  <a:rPr lang="en-US" dirty="0"/>
                  <a:t>Score</a:t>
                </a:r>
              </a:p>
            </c:rich>
          </c:tx>
          <c:overlay val="0"/>
        </c:title>
        <c:numFmt formatCode="0.0%" sourceLinked="1"/>
        <c:majorTickMark val="none"/>
        <c:minorTickMark val="none"/>
        <c:tickLblPos val="nextTo"/>
        <c:crossAx val="33265920"/>
        <c:crosses val="autoZero"/>
        <c:crossBetween val="between"/>
        <c:majorUnit val="5.000000000000001E-3"/>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0.73913</cdr:x>
      <cdr:y>0.01731</cdr:y>
    </cdr:from>
    <cdr:to>
      <cdr:x>0.92077</cdr:x>
      <cdr:y>0.1265</cdr:y>
    </cdr:to>
    <cdr:sp macro="" textlink="">
      <cdr:nvSpPr>
        <cdr:cNvPr id="2" name="TextBox 1"/>
        <cdr:cNvSpPr txBox="1"/>
      </cdr:nvSpPr>
      <cdr:spPr>
        <a:xfrm xmlns:a="http://schemas.openxmlformats.org/drawingml/2006/main">
          <a:off x="6405824" y="108858"/>
          <a:ext cx="1574242" cy="686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CB3B4-15B7-4E01-82A8-0FA89662DD22}" type="datetimeFigureOut">
              <a:rPr lang="en-US" smtClean="0"/>
              <a:t>4/17/2017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44D56-9A9C-4529-AA26-00B6E25B84FD}" type="slidenum">
              <a:rPr lang="en-US" smtClean="0"/>
              <a:t>‹#›</a:t>
            </a:fld>
            <a:endParaRPr lang="en-US" dirty="0"/>
          </a:p>
        </p:txBody>
      </p:sp>
    </p:spTree>
    <p:extLst>
      <p:ext uri="{BB962C8B-B14F-4D97-AF65-F5344CB8AC3E}">
        <p14:creationId xmlns:p14="http://schemas.microsoft.com/office/powerpoint/2010/main" val="192042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44D56-9A9C-4529-AA26-00B6E25B84FD}" type="slidenum">
              <a:rPr lang="en-US" smtClean="0"/>
              <a:t>100</a:t>
            </a:fld>
            <a:endParaRPr lang="en-US" dirty="0"/>
          </a:p>
        </p:txBody>
      </p:sp>
    </p:spTree>
    <p:extLst>
      <p:ext uri="{BB962C8B-B14F-4D97-AF65-F5344CB8AC3E}">
        <p14:creationId xmlns:p14="http://schemas.microsoft.com/office/powerpoint/2010/main" val="165817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321363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272201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357228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210531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122060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181744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120990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45128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38449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379525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84686-CC09-4833-A57A-CF6ADC1E60C3}"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AD68B-E79F-4042-A829-98A8AACA805C}" type="slidenum">
              <a:rPr lang="en-US" smtClean="0"/>
              <a:t>‹#›</a:t>
            </a:fld>
            <a:endParaRPr lang="en-US" dirty="0"/>
          </a:p>
        </p:txBody>
      </p:sp>
    </p:spTree>
    <p:extLst>
      <p:ext uri="{BB962C8B-B14F-4D97-AF65-F5344CB8AC3E}">
        <p14:creationId xmlns:p14="http://schemas.microsoft.com/office/powerpoint/2010/main" val="36845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84686-CC09-4833-A57A-CF6ADC1E60C3}" type="datetimeFigureOut">
              <a:rPr lang="en-US" smtClean="0"/>
              <a:t>4/17/2017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AD68B-E79F-4042-A829-98A8AACA805C}" type="slidenum">
              <a:rPr lang="en-US" smtClean="0"/>
              <a:t>‹#›</a:t>
            </a:fld>
            <a:endParaRPr lang="en-US" dirty="0"/>
          </a:p>
        </p:txBody>
      </p:sp>
    </p:spTree>
    <p:extLst>
      <p:ext uri="{BB962C8B-B14F-4D97-AF65-F5344CB8AC3E}">
        <p14:creationId xmlns:p14="http://schemas.microsoft.com/office/powerpoint/2010/main" val="230354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www.csun.edu/~vcmth00m/AHistor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ft.org/sites/default/files/periodicals/wu.pdf" TargetMode="External"/></Relationships>
</file>

<file path=ppt/slides/_rels/slide101.xml.rels><?xml version="1.0" encoding="UTF-8" standalone="yes"?>
<Relationships xmlns="http://schemas.openxmlformats.org/package/2006/relationships"><Relationship Id="rId2" Type="http://schemas.openxmlformats.org/officeDocument/2006/relationships/hyperlink" Target="mailto:randy.houchins@nov.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cWZdB_aEA0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tea.texas.gov/student.assessment/staar/convtable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c1UkU2Ychg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cWZdB_aEA0I"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maeRw9YN9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x0TLN6hRxO8"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https://www.youtube.com/embed/P1TdclqOAPA"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ideo" Target="https://www.youtube.com/embed/iIxZNMiypN8"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math.stanford.edu/~milgram/combined-evaluations-version3.pdf"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web.stanford.edu/~joboaler/"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math.stanford.edu/~milgram/test-build-website.html" TargetMode="External"/><Relationship Id="rId2" Type="http://schemas.openxmlformats.org/officeDocument/2006/relationships/hyperlink" Target="http://math.stanford.edu/~milgram/Jo-Boaler-reveals-attacks-AccusationsResponse-trans.html"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oilf.blogspot.com/2013/01/educational-malpractice-for-sake-of.html?m=1" TargetMode="External"/><Relationship Id="rId2" Type="http://schemas.openxmlformats.org/officeDocument/2006/relationships/hyperlink" Target="https://educationrealist.wordpress.com/2013/01/16/jo-boalers-railside-study-the-schools-identified-kind-of/"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ideo" Target="https://www.youtube.com/embed/l1QIw9ynpQE"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5257800"/>
          </a:xfrm>
        </p:spPr>
        <p:txBody>
          <a:bodyPr>
            <a:normAutofit/>
          </a:bodyPr>
          <a:lstStyle/>
          <a:p>
            <a:r>
              <a:rPr lang="en-US" sz="8000" b="1" dirty="0"/>
              <a:t>Mathematics Education</a:t>
            </a:r>
            <a:br>
              <a:rPr lang="en-US" sz="8000" b="1" dirty="0"/>
            </a:br>
            <a:br>
              <a:rPr lang="en-US" sz="8000" dirty="0"/>
            </a:br>
            <a:r>
              <a:rPr lang="en-US" sz="4000" dirty="0"/>
              <a:t>14 Apr 2017</a:t>
            </a:r>
          </a:p>
        </p:txBody>
      </p:sp>
    </p:spTree>
    <p:extLst>
      <p:ext uri="{BB962C8B-B14F-4D97-AF65-F5344CB8AC3E}">
        <p14:creationId xmlns:p14="http://schemas.microsoft.com/office/powerpoint/2010/main" val="24144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007654"/>
          </a:xfrm>
        </p:spPr>
        <p:txBody>
          <a:bodyPr>
            <a:noAutofit/>
          </a:bodyPr>
          <a:lstStyle/>
          <a:p>
            <a:r>
              <a:rPr lang="en-US" sz="3600" dirty="0"/>
              <a:t>8</a:t>
            </a:r>
            <a:r>
              <a:rPr lang="en-US" sz="3600" baseline="30000" dirty="0"/>
              <a:t>th</a:t>
            </a:r>
            <a:r>
              <a:rPr lang="en-US" sz="3600" dirty="0"/>
              <a:t> grade NAEP scores from 1990 to 2015 Texas versus Nation.</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91640" y="990600"/>
            <a:ext cx="5760720" cy="5836920"/>
          </a:xfrm>
          <a:prstGeom prst="rect">
            <a:avLst/>
          </a:prstGeom>
          <a:noFill/>
          <a:ln>
            <a:noFill/>
          </a:ln>
        </p:spPr>
      </p:pic>
    </p:spTree>
    <p:extLst>
      <p:ext uri="{BB962C8B-B14F-4D97-AF65-F5344CB8AC3E}">
        <p14:creationId xmlns:p14="http://schemas.microsoft.com/office/powerpoint/2010/main" val="12203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of the Math Wars</a:t>
            </a:r>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dirty="0"/>
              <a:t>David Klein’s  “A Brief History of American K-12 Mathematics Education in the 20th Century.”</a:t>
            </a:r>
          </a:p>
          <a:p>
            <a:pPr marL="0" indent="0">
              <a:buNone/>
            </a:pPr>
            <a:r>
              <a:rPr lang="en-US" dirty="0">
                <a:hlinkClick r:id="rId3"/>
              </a:rPr>
              <a:t>http://www.csun.edu/~vcmth00m/AHistory.html</a:t>
            </a:r>
            <a:r>
              <a:rPr lang="en-US" dirty="0"/>
              <a:t> </a:t>
            </a:r>
          </a:p>
          <a:p>
            <a:endParaRPr lang="en-US" dirty="0"/>
          </a:p>
          <a:p>
            <a:r>
              <a:rPr lang="en-US" dirty="0"/>
              <a:t>H. Wu’s “Basic Skills Versus Conceptual Understanding - A Bogus Dichotomy in Mathematics Education.”</a:t>
            </a:r>
          </a:p>
          <a:p>
            <a:pPr marL="0" indent="0">
              <a:buNone/>
            </a:pPr>
            <a:r>
              <a:rPr lang="en-US" dirty="0">
                <a:hlinkClick r:id="rId4"/>
              </a:rPr>
              <a:t>http://www.aft.org/sites/default/files/periodicals/wu.pdf</a:t>
            </a:r>
            <a:r>
              <a:rPr lang="en-US" dirty="0"/>
              <a:t> </a:t>
            </a:r>
          </a:p>
        </p:txBody>
      </p:sp>
    </p:spTree>
    <p:extLst>
      <p:ext uri="{BB962C8B-B14F-4D97-AF65-F5344CB8AC3E}">
        <p14:creationId xmlns:p14="http://schemas.microsoft.com/office/powerpoint/2010/main" val="67661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get in touch with me: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YouTube Channel</a:t>
            </a:r>
          </a:p>
          <a:p>
            <a:pPr marL="0" indent="0">
              <a:buNone/>
            </a:pPr>
            <a:r>
              <a:rPr lang="en-US" dirty="0"/>
              <a:t>    Republic of Texas Tackling Education Nonsense</a:t>
            </a:r>
          </a:p>
          <a:p>
            <a:pPr marL="0" indent="0">
              <a:buNone/>
            </a:pPr>
            <a:r>
              <a:rPr lang="en-US" dirty="0"/>
              <a:t>     (ROTTEN for short)</a:t>
            </a:r>
          </a:p>
          <a:p>
            <a:pPr marL="0" indent="0">
              <a:buNone/>
            </a:pPr>
            <a:endParaRPr lang="en-US" dirty="0"/>
          </a:p>
          <a:p>
            <a:pPr marL="0" indent="0">
              <a:buNone/>
            </a:pPr>
            <a:r>
              <a:rPr lang="en-US" dirty="0"/>
              <a:t>E-mail</a:t>
            </a:r>
          </a:p>
          <a:p>
            <a:pPr marL="0" indent="0">
              <a:buNone/>
            </a:pPr>
            <a:r>
              <a:rPr lang="en-US" dirty="0"/>
              <a:t>     </a:t>
            </a:r>
            <a:r>
              <a:rPr lang="en-US" dirty="0">
                <a:hlinkClick r:id="rId2"/>
              </a:rPr>
              <a:t>randy.houchins@nov.com</a:t>
            </a:r>
            <a:endParaRPr lang="en-US" dirty="0"/>
          </a:p>
          <a:p>
            <a:pPr marL="0" indent="0">
              <a:buNone/>
            </a:pPr>
            <a:endParaRPr lang="en-US" dirty="0"/>
          </a:p>
          <a:p>
            <a:pPr marL="0" indent="0">
              <a:buNone/>
            </a:pPr>
            <a:r>
              <a:rPr lang="en-US" dirty="0"/>
              <a:t>All of the video clips in this presentation are posted on my YouTube channel. </a:t>
            </a:r>
          </a:p>
        </p:txBody>
      </p:sp>
    </p:spTree>
    <p:extLst>
      <p:ext uri="{BB962C8B-B14F-4D97-AF65-F5344CB8AC3E}">
        <p14:creationId xmlns:p14="http://schemas.microsoft.com/office/powerpoint/2010/main" val="23220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5345"/>
            <a:ext cx="8229600" cy="1151475"/>
          </a:xfrm>
        </p:spPr>
        <p:txBody>
          <a:bodyPr>
            <a:noAutofit/>
          </a:bodyPr>
          <a:lstStyle/>
          <a:p>
            <a:r>
              <a:rPr lang="en-US" sz="4000" dirty="0"/>
              <a:t>8</a:t>
            </a:r>
            <a:r>
              <a:rPr lang="en-US" sz="4000" baseline="30000" dirty="0"/>
              <a:t>th</a:t>
            </a:r>
            <a:r>
              <a:rPr lang="en-US" sz="4000" dirty="0"/>
              <a:t> grade NAEP scores from 1990 to 2015 Texas versus Nation.</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6821"/>
            <a:ext cx="9144000" cy="557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0200" y="2057400"/>
            <a:ext cx="4038600" cy="1384995"/>
          </a:xfrm>
          <a:prstGeom prst="rect">
            <a:avLst/>
          </a:prstGeom>
          <a:noFill/>
        </p:spPr>
        <p:txBody>
          <a:bodyPr wrap="square" rtlCol="0">
            <a:spAutoFit/>
          </a:bodyPr>
          <a:lstStyle/>
          <a:p>
            <a:r>
              <a:rPr lang="en-US" sz="2800" b="1" dirty="0">
                <a:solidFill>
                  <a:srgbClr val="FF0000"/>
                </a:solidFill>
              </a:rPr>
              <a:t>Texas is dropping faster than the rest of the Nation!</a:t>
            </a:r>
          </a:p>
        </p:txBody>
      </p:sp>
    </p:spTree>
    <p:extLst>
      <p:ext uri="{BB962C8B-B14F-4D97-AF65-F5344CB8AC3E}">
        <p14:creationId xmlns:p14="http://schemas.microsoft.com/office/powerpoint/2010/main" val="35145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noAutofit/>
          </a:bodyPr>
          <a:lstStyle/>
          <a:p>
            <a:r>
              <a:rPr lang="en-US" sz="4000" dirty="0"/>
              <a:t>8</a:t>
            </a:r>
            <a:r>
              <a:rPr lang="en-US" sz="4000" baseline="30000" dirty="0"/>
              <a:t>th</a:t>
            </a:r>
            <a:r>
              <a:rPr lang="en-US" sz="4000" dirty="0"/>
              <a:t> grade NAEP scores from 1990 to 2015 Texas versus Nation.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11900"/>
            <a:ext cx="4400550" cy="36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676400" y="2911900"/>
            <a:ext cx="3429000" cy="2438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5486400" y="2561201"/>
            <a:ext cx="3505200" cy="3170099"/>
          </a:xfrm>
          <a:prstGeom prst="rect">
            <a:avLst/>
          </a:prstGeom>
          <a:noFill/>
        </p:spPr>
        <p:txBody>
          <a:bodyPr wrap="square" rtlCol="0">
            <a:spAutoFit/>
          </a:bodyPr>
          <a:lstStyle/>
          <a:p>
            <a:r>
              <a:rPr lang="en-US" sz="4000" dirty="0"/>
              <a:t>It is the tangent to the curve that indicates that Texas really has a problem.</a:t>
            </a:r>
          </a:p>
        </p:txBody>
      </p:sp>
    </p:spTree>
    <p:extLst>
      <p:ext uri="{BB962C8B-B14F-4D97-AF65-F5344CB8AC3E}">
        <p14:creationId xmlns:p14="http://schemas.microsoft.com/office/powerpoint/2010/main" val="42759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noAutofit/>
          </a:bodyPr>
          <a:lstStyle/>
          <a:p>
            <a:r>
              <a:rPr lang="en-US" sz="4000" dirty="0"/>
              <a:t>8</a:t>
            </a:r>
            <a:r>
              <a:rPr lang="en-US" sz="4000" baseline="30000" dirty="0"/>
              <a:t>th</a:t>
            </a:r>
            <a:r>
              <a:rPr lang="en-US" sz="4000" dirty="0"/>
              <a:t> grade NAEP scores from 1990 to 2015 Texas versus Nation.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11900"/>
            <a:ext cx="4400550" cy="36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676400" y="2911900"/>
            <a:ext cx="2895600" cy="20411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5257800" y="1622721"/>
            <a:ext cx="3886200" cy="4401205"/>
          </a:xfrm>
          <a:prstGeom prst="rect">
            <a:avLst/>
          </a:prstGeom>
          <a:noFill/>
        </p:spPr>
        <p:txBody>
          <a:bodyPr wrap="square" rtlCol="0">
            <a:spAutoFit/>
          </a:bodyPr>
          <a:lstStyle/>
          <a:p>
            <a:r>
              <a:rPr lang="en-US" sz="4000" dirty="0"/>
              <a:t>This downturn in test scores is because of the reform math (Common Core) that made it into the 2012 TEKS.</a:t>
            </a:r>
          </a:p>
        </p:txBody>
      </p:sp>
    </p:spTree>
    <p:extLst>
      <p:ext uri="{BB962C8B-B14F-4D97-AF65-F5344CB8AC3E}">
        <p14:creationId xmlns:p14="http://schemas.microsoft.com/office/powerpoint/2010/main" val="337670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Autofit/>
          </a:bodyPr>
          <a:lstStyle/>
          <a:p>
            <a:r>
              <a:rPr lang="en-US" sz="4000" dirty="0"/>
              <a:t>Dr. Milgram discusses NAEP scores at Texas State Board of Education.</a:t>
            </a:r>
          </a:p>
        </p:txBody>
      </p:sp>
      <p:pic>
        <p:nvPicPr>
          <p:cNvPr id="3" name="cWZdB_aEA0I">
            <a:hlinkClick r:id="" action="ppaction://media"/>
          </p:cNvPr>
          <p:cNvPicPr>
            <a:picLocks noRot="1" noChangeAspect="1"/>
          </p:cNvPicPr>
          <p:nvPr>
            <a:videoFile r:link="rId1"/>
          </p:nvPr>
        </p:nvPicPr>
        <p:blipFill>
          <a:blip r:embed="rId3"/>
          <a:stretch>
            <a:fillRect/>
          </a:stretch>
        </p:blipFill>
        <p:spPr>
          <a:xfrm>
            <a:off x="914400" y="1290637"/>
            <a:ext cx="7423150" cy="5567363"/>
          </a:xfrm>
          <a:prstGeom prst="rect">
            <a:avLst/>
          </a:prstGeom>
        </p:spPr>
      </p:pic>
    </p:spTree>
    <p:extLst>
      <p:ext uri="{BB962C8B-B14F-4D97-AF65-F5344CB8AC3E}">
        <p14:creationId xmlns:p14="http://schemas.microsoft.com/office/powerpoint/2010/main" val="325249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4372"/>
            <a:ext cx="9144000" cy="510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5"/>
          <p:cNvSpPr txBox="1">
            <a:spLocks/>
          </p:cNvSpPr>
          <p:nvPr/>
        </p:nvSpPr>
        <p:spPr>
          <a:xfrm>
            <a:off x="457200" y="2286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8</a:t>
            </a:r>
            <a:r>
              <a:rPr lang="en-US" sz="3600" baseline="30000" dirty="0"/>
              <a:t>th</a:t>
            </a:r>
            <a:r>
              <a:rPr lang="en-US" sz="3600" dirty="0"/>
              <a:t> grade NAEP scores from 1990 to 2015 by percentile.</a:t>
            </a:r>
          </a:p>
        </p:txBody>
      </p:sp>
    </p:spTree>
    <p:extLst>
      <p:ext uri="{BB962C8B-B14F-4D97-AF65-F5344CB8AC3E}">
        <p14:creationId xmlns:p14="http://schemas.microsoft.com/office/powerpoint/2010/main" val="32875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57200" y="228600"/>
            <a:ext cx="8229600" cy="1371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8</a:t>
            </a:r>
            <a:r>
              <a:rPr lang="en-US" sz="4000" baseline="30000" dirty="0"/>
              <a:t>th</a:t>
            </a:r>
            <a:r>
              <a:rPr lang="en-US" sz="4000" dirty="0"/>
              <a:t> grade NAEP scores from 1990 to 2015 by percentile.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2590800"/>
            <a:ext cx="2590800" cy="1938992"/>
          </a:xfrm>
          <a:prstGeom prst="rect">
            <a:avLst/>
          </a:prstGeom>
          <a:noFill/>
        </p:spPr>
        <p:txBody>
          <a:bodyPr wrap="square" rtlCol="0">
            <a:spAutoFit/>
          </a:bodyPr>
          <a:lstStyle/>
          <a:p>
            <a:r>
              <a:rPr lang="en-US" sz="4000" dirty="0"/>
              <a:t>Notice all levels are affected</a:t>
            </a:r>
            <a:r>
              <a:rPr lang="en-US" dirty="0"/>
              <a:t>.</a:t>
            </a:r>
          </a:p>
        </p:txBody>
      </p:sp>
    </p:spTree>
    <p:extLst>
      <p:ext uri="{BB962C8B-B14F-4D97-AF65-F5344CB8AC3E}">
        <p14:creationId xmlns:p14="http://schemas.microsoft.com/office/powerpoint/2010/main" val="342763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Autofit/>
          </a:bodyPr>
          <a:lstStyle/>
          <a:p>
            <a:r>
              <a:rPr lang="en-US" sz="3600" dirty="0"/>
              <a:t>4</a:t>
            </a:r>
            <a:r>
              <a:rPr lang="en-US" sz="3600" baseline="30000" dirty="0"/>
              <a:t>th</a:t>
            </a:r>
            <a:r>
              <a:rPr lang="en-US" sz="3600" dirty="0"/>
              <a:t> grade NAEP scores from 1990 to 2015 Texas versus Nation.</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143000"/>
            <a:ext cx="5753100" cy="5684520"/>
          </a:xfrm>
          <a:prstGeom prst="rect">
            <a:avLst/>
          </a:prstGeom>
          <a:noFill/>
          <a:ln>
            <a:noFill/>
          </a:ln>
        </p:spPr>
      </p:pic>
    </p:spTree>
    <p:extLst>
      <p:ext uri="{BB962C8B-B14F-4D97-AF65-F5344CB8AC3E}">
        <p14:creationId xmlns:p14="http://schemas.microsoft.com/office/powerpoint/2010/main" val="20075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noAutofit/>
          </a:bodyPr>
          <a:lstStyle/>
          <a:p>
            <a:r>
              <a:rPr lang="en-US" sz="3600" dirty="0"/>
              <a:t>4</a:t>
            </a:r>
            <a:r>
              <a:rPr lang="en-US" sz="3600" baseline="30000" dirty="0"/>
              <a:t>th</a:t>
            </a:r>
            <a:r>
              <a:rPr lang="en-US" sz="3600" dirty="0"/>
              <a:t> grade NAEP scores from 1990 to 2015 Texas versus Nation.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5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15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57200" y="274638"/>
            <a:ext cx="8229600" cy="132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4</a:t>
            </a:r>
            <a:r>
              <a:rPr lang="en-US" sz="3600" baseline="30000" dirty="0"/>
              <a:t>th</a:t>
            </a:r>
            <a:r>
              <a:rPr lang="en-US" sz="3600" dirty="0"/>
              <a:t> grade NAEP scores from 1990 to 2015 by percentile.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79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61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Autofit/>
          </a:bodyPr>
          <a:lstStyle/>
          <a:p>
            <a:pPr marL="0" indent="0" algn="l"/>
            <a:r>
              <a:rPr lang="en-US" sz="5000" b="1" dirty="0"/>
              <a:t>Has Math Education been failing thousands of students?</a:t>
            </a:r>
          </a:p>
        </p:txBody>
      </p:sp>
      <p:sp>
        <p:nvSpPr>
          <p:cNvPr id="3" name="Content Placeholder 2"/>
          <p:cNvSpPr>
            <a:spLocks noGrp="1"/>
          </p:cNvSpPr>
          <p:nvPr>
            <p:ph idx="1"/>
          </p:nvPr>
        </p:nvSpPr>
        <p:spPr>
          <a:xfrm>
            <a:off x="457200" y="3200400"/>
            <a:ext cx="8229600" cy="2925763"/>
          </a:xfrm>
        </p:spPr>
        <p:txBody>
          <a:bodyPr>
            <a:normAutofit lnSpcReduction="10000"/>
          </a:bodyPr>
          <a:lstStyle/>
          <a:p>
            <a:pPr marL="0" indent="0">
              <a:buNone/>
            </a:pPr>
            <a:r>
              <a:rPr lang="en-US" sz="4000" dirty="0"/>
              <a:t>Looking at the NAEP (National Assessment of Educational Progress) trends show that math education has not been failing thousands of students…  At least not until 2015. </a:t>
            </a:r>
          </a:p>
          <a:p>
            <a:pPr marL="0" indent="0">
              <a:buNone/>
            </a:pPr>
            <a:endParaRPr lang="en-US" dirty="0"/>
          </a:p>
        </p:txBody>
      </p:sp>
    </p:spTree>
    <p:extLst>
      <p:ext uri="{BB962C8B-B14F-4D97-AF65-F5344CB8AC3E}">
        <p14:creationId xmlns:p14="http://schemas.microsoft.com/office/powerpoint/2010/main" val="36377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876800"/>
          </a:xfrm>
        </p:spPr>
        <p:txBody>
          <a:bodyPr>
            <a:normAutofit/>
          </a:bodyPr>
          <a:lstStyle/>
          <a:p>
            <a:pPr algn="l"/>
            <a:r>
              <a:rPr lang="en-US" sz="4000" dirty="0"/>
              <a:t>Most mathematicians (not math educators) think the downturn in NAEP Scores, the first in 40 years, is because of Common Core.</a:t>
            </a:r>
          </a:p>
        </p:txBody>
      </p:sp>
    </p:spTree>
    <p:extLst>
      <p:ext uri="{BB962C8B-B14F-4D97-AF65-F5344CB8AC3E}">
        <p14:creationId xmlns:p14="http://schemas.microsoft.com/office/powerpoint/2010/main" val="3390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5638800"/>
          </a:xfrm>
        </p:spPr>
        <p:txBody>
          <a:bodyPr>
            <a:normAutofit/>
          </a:bodyPr>
          <a:lstStyle/>
          <a:p>
            <a:r>
              <a:rPr lang="en-US" sz="4000" b="1" dirty="0"/>
              <a:t>Let’s look at STAAR scores.</a:t>
            </a:r>
            <a:br>
              <a:rPr lang="en-US" sz="4000" dirty="0"/>
            </a:br>
            <a:br>
              <a:rPr lang="en-US" sz="4000" dirty="0"/>
            </a:br>
            <a:r>
              <a:rPr lang="en-US" sz="4000" dirty="0"/>
              <a:t>The following charts were created from data from the ‘Raw Score Conversion Tables’ files on the TEA Website.</a:t>
            </a:r>
            <a:br>
              <a:rPr lang="en-US" sz="4000" dirty="0"/>
            </a:br>
            <a:br>
              <a:rPr lang="en-US" sz="4000" dirty="0"/>
            </a:br>
            <a:r>
              <a:rPr lang="en-US" sz="4000" dirty="0">
                <a:hlinkClick r:id="rId2"/>
              </a:rPr>
              <a:t>http://tea.texas.gov/student.assessment/staar/convtables/</a:t>
            </a:r>
            <a:r>
              <a:rPr lang="en-US" sz="4000" dirty="0"/>
              <a:t> </a:t>
            </a:r>
          </a:p>
        </p:txBody>
      </p:sp>
    </p:spTree>
    <p:extLst>
      <p:ext uri="{BB962C8B-B14F-4D97-AF65-F5344CB8AC3E}">
        <p14:creationId xmlns:p14="http://schemas.microsoft.com/office/powerpoint/2010/main" val="33412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306" y="0"/>
            <a:ext cx="48996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742" y="1599809"/>
            <a:ext cx="4124564" cy="3170099"/>
          </a:xfrm>
          <a:prstGeom prst="rect">
            <a:avLst/>
          </a:prstGeom>
          <a:noFill/>
        </p:spPr>
        <p:txBody>
          <a:bodyPr wrap="square" rtlCol="0">
            <a:spAutoFit/>
          </a:bodyPr>
          <a:lstStyle/>
          <a:p>
            <a:r>
              <a:rPr lang="fr-FR" sz="4000" dirty="0"/>
              <a:t>Here is the STAAR Raw Score Conversion Table for Spring 2016 Algebra I. </a:t>
            </a:r>
            <a:endParaRPr lang="en-US" sz="4000" dirty="0"/>
          </a:p>
        </p:txBody>
      </p:sp>
    </p:spTree>
    <p:extLst>
      <p:ext uri="{BB962C8B-B14F-4D97-AF65-F5344CB8AC3E}">
        <p14:creationId xmlns:p14="http://schemas.microsoft.com/office/powerpoint/2010/main" val="18748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8996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
          <p:cNvSpPr txBox="1"/>
          <p:nvPr/>
        </p:nvSpPr>
        <p:spPr>
          <a:xfrm>
            <a:off x="914400" y="2286000"/>
            <a:ext cx="2628900" cy="1219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solidFill>
                  <a:srgbClr val="FF0000"/>
                </a:solidFill>
                <a:effectLst/>
                <a:ea typeface="Cambria"/>
                <a:cs typeface="Times New Roman"/>
              </a:rPr>
              <a:t>20/54 = 0.37</a:t>
            </a:r>
            <a:endParaRPr lang="en-US" sz="2400" dirty="0">
              <a:effectLst/>
              <a:ea typeface="Cambria"/>
              <a:cs typeface="Times New Roman"/>
            </a:endParaRPr>
          </a:p>
          <a:p>
            <a:pPr marL="0" marR="0" algn="ctr">
              <a:spcBef>
                <a:spcPts val="0"/>
              </a:spcBef>
              <a:spcAft>
                <a:spcPts val="0"/>
              </a:spcAft>
            </a:pPr>
            <a:r>
              <a:rPr lang="en-US" sz="2400" b="1" dirty="0">
                <a:solidFill>
                  <a:srgbClr val="FF0000"/>
                </a:solidFill>
                <a:effectLst/>
                <a:ea typeface="Cambria"/>
                <a:cs typeface="Times New Roman"/>
              </a:rPr>
              <a:t>37% is considered a passing score!</a:t>
            </a:r>
            <a:endParaRPr lang="en-US" sz="2400" dirty="0">
              <a:effectLst/>
              <a:ea typeface="Cambria"/>
              <a:cs typeface="Times New Roman"/>
            </a:endParaRPr>
          </a:p>
        </p:txBody>
      </p:sp>
      <p:cxnSp>
        <p:nvCxnSpPr>
          <p:cNvPr id="4" name="Straight Arrow Connector 3"/>
          <p:cNvCxnSpPr/>
          <p:nvPr/>
        </p:nvCxnSpPr>
        <p:spPr>
          <a:xfrm flipV="1">
            <a:off x="3543300" y="2667000"/>
            <a:ext cx="563880" cy="350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4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8996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
          <p:cNvSpPr txBox="1"/>
          <p:nvPr/>
        </p:nvSpPr>
        <p:spPr>
          <a:xfrm>
            <a:off x="914400" y="2286000"/>
            <a:ext cx="2628900" cy="1219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solidFill>
                  <a:srgbClr val="FF0000"/>
                </a:solidFill>
                <a:effectLst/>
                <a:ea typeface="Cambria"/>
                <a:cs typeface="Times New Roman"/>
              </a:rPr>
              <a:t>20/54 = 0.37</a:t>
            </a:r>
            <a:endParaRPr lang="en-US" sz="2400" dirty="0">
              <a:effectLst/>
              <a:ea typeface="Cambria"/>
              <a:cs typeface="Times New Roman"/>
            </a:endParaRPr>
          </a:p>
          <a:p>
            <a:pPr marL="0" marR="0" algn="ctr">
              <a:spcBef>
                <a:spcPts val="0"/>
              </a:spcBef>
              <a:spcAft>
                <a:spcPts val="0"/>
              </a:spcAft>
            </a:pPr>
            <a:r>
              <a:rPr lang="en-US" sz="2400" b="1" dirty="0">
                <a:solidFill>
                  <a:srgbClr val="FF0000"/>
                </a:solidFill>
                <a:effectLst/>
                <a:ea typeface="Cambria"/>
                <a:cs typeface="Times New Roman"/>
              </a:rPr>
              <a:t>37% is considered a passing score!</a:t>
            </a:r>
            <a:endParaRPr lang="en-US" sz="2400" dirty="0">
              <a:effectLst/>
              <a:ea typeface="Cambria"/>
              <a:cs typeface="Times New Roman"/>
            </a:endParaRPr>
          </a:p>
        </p:txBody>
      </p:sp>
      <p:cxnSp>
        <p:nvCxnSpPr>
          <p:cNvPr id="4" name="Straight Arrow Connector 3"/>
          <p:cNvCxnSpPr/>
          <p:nvPr/>
        </p:nvCxnSpPr>
        <p:spPr>
          <a:xfrm flipV="1">
            <a:off x="3543300" y="2667000"/>
            <a:ext cx="563880" cy="350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52400" y="3429000"/>
            <a:ext cx="3672840" cy="3447098"/>
          </a:xfrm>
          <a:prstGeom prst="rect">
            <a:avLst/>
          </a:prstGeom>
          <a:noFill/>
        </p:spPr>
        <p:txBody>
          <a:bodyPr wrap="square" rtlCol="0">
            <a:spAutoFit/>
          </a:bodyPr>
          <a:lstStyle/>
          <a:p>
            <a:r>
              <a:rPr lang="en-US" sz="4000" dirty="0"/>
              <a:t>How much does a student know if a 37% is considered passing? </a:t>
            </a:r>
          </a:p>
          <a:p>
            <a:endParaRPr lang="en-US" dirty="0"/>
          </a:p>
        </p:txBody>
      </p:sp>
    </p:spTree>
    <p:extLst>
      <p:ext uri="{BB962C8B-B14F-4D97-AF65-F5344CB8AC3E}">
        <p14:creationId xmlns:p14="http://schemas.microsoft.com/office/powerpoint/2010/main" val="20900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200399"/>
          </a:xfrm>
        </p:spPr>
        <p:txBody>
          <a:bodyPr>
            <a:normAutofit/>
          </a:bodyPr>
          <a:lstStyle/>
          <a:p>
            <a:pPr algn="l"/>
            <a:r>
              <a:rPr lang="en-US" sz="4000" dirty="0"/>
              <a:t>The following charts show the minimum passing scores in percent for math grades 3-8, Algebra I, Geometry and Algebra II for the past 5 school years.</a:t>
            </a:r>
          </a:p>
        </p:txBody>
      </p:sp>
    </p:spTree>
    <p:extLst>
      <p:ext uri="{BB962C8B-B14F-4D97-AF65-F5344CB8AC3E}">
        <p14:creationId xmlns:p14="http://schemas.microsoft.com/office/powerpoint/2010/main" val="29011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8648" y="284703"/>
          <a:ext cx="8666703" cy="6288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43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8648" y="284703"/>
          <a:ext cx="8666703" cy="6288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200399"/>
          </a:xfrm>
        </p:spPr>
        <p:txBody>
          <a:bodyPr>
            <a:normAutofit/>
          </a:bodyPr>
          <a:lstStyle/>
          <a:p>
            <a:pPr algn="l"/>
            <a:r>
              <a:rPr lang="en-US" sz="4000" dirty="0"/>
              <a:t>I ask again, how much does a student really know with passing grades so low?</a:t>
            </a:r>
          </a:p>
        </p:txBody>
      </p:sp>
    </p:spTree>
    <p:extLst>
      <p:ext uri="{BB962C8B-B14F-4D97-AF65-F5344CB8AC3E}">
        <p14:creationId xmlns:p14="http://schemas.microsoft.com/office/powerpoint/2010/main" val="170978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200399"/>
          </a:xfrm>
        </p:spPr>
        <p:txBody>
          <a:bodyPr>
            <a:normAutofit/>
          </a:bodyPr>
          <a:lstStyle/>
          <a:p>
            <a:pPr algn="l"/>
            <a:r>
              <a:rPr lang="en-US" sz="4000" dirty="0"/>
              <a:t>How is math being taught in Texas?</a:t>
            </a:r>
          </a:p>
        </p:txBody>
      </p:sp>
    </p:spTree>
    <p:extLst>
      <p:ext uri="{BB962C8B-B14F-4D97-AF65-F5344CB8AC3E}">
        <p14:creationId xmlns:p14="http://schemas.microsoft.com/office/powerpoint/2010/main" val="18966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38"/>
            <a:ext cx="8229600" cy="2697162"/>
          </a:xfrm>
        </p:spPr>
        <p:txBody>
          <a:bodyPr>
            <a:noAutofit/>
          </a:bodyPr>
          <a:lstStyle/>
          <a:p>
            <a:pPr marL="0" indent="0" algn="l"/>
            <a:r>
              <a:rPr lang="en-US" sz="4000" dirty="0"/>
              <a:t>The following slides will show NAEP Score trends from 1973 to 2012.</a:t>
            </a:r>
          </a:p>
        </p:txBody>
      </p:sp>
    </p:spTree>
    <p:extLst>
      <p:ext uri="{BB962C8B-B14F-4D97-AF65-F5344CB8AC3E}">
        <p14:creationId xmlns:p14="http://schemas.microsoft.com/office/powerpoint/2010/main" val="12600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32" y="0"/>
            <a:ext cx="86999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73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14999"/>
          </a:xfrm>
        </p:spPr>
        <p:txBody>
          <a:bodyPr>
            <a:normAutofit/>
          </a:bodyPr>
          <a:lstStyle/>
          <a:p>
            <a:pPr algn="l"/>
            <a:r>
              <a:rPr lang="en-US" sz="4000" dirty="0"/>
              <a:t>Common Core math seems so nonsensical…  But so does math in Texas, a state that outlawed Common Core with HB642.</a:t>
            </a:r>
            <a:br>
              <a:rPr lang="en-US" sz="4000" dirty="0"/>
            </a:br>
            <a:br>
              <a:rPr lang="en-US" sz="4000" dirty="0"/>
            </a:br>
            <a:r>
              <a:rPr lang="en-US" sz="4000" dirty="0"/>
              <a:t>What many parents did not know is that Texas was revising the state standards (TEKS) to be the same as Common Core.</a:t>
            </a:r>
          </a:p>
        </p:txBody>
      </p:sp>
    </p:spTree>
    <p:extLst>
      <p:ext uri="{BB962C8B-B14F-4D97-AF65-F5344CB8AC3E}">
        <p14:creationId xmlns:p14="http://schemas.microsoft.com/office/powerpoint/2010/main" val="8561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14999"/>
          </a:xfrm>
        </p:spPr>
        <p:txBody>
          <a:bodyPr>
            <a:normAutofit/>
          </a:bodyPr>
          <a:lstStyle/>
          <a:p>
            <a:pPr algn="l"/>
            <a:r>
              <a:rPr lang="en-US" sz="4000" dirty="0"/>
              <a:t>The 2012 Math TEKS put more of an emphasis on the “Process” of getting an answer and less emphasis on getting the correct answer.</a:t>
            </a:r>
            <a:br>
              <a:rPr lang="en-US" sz="4000" dirty="0"/>
            </a:br>
            <a:br>
              <a:rPr lang="en-US" sz="4000" dirty="0"/>
            </a:br>
            <a:r>
              <a:rPr lang="en-US" sz="4000" dirty="0"/>
              <a:t>The next slides will show how multiplication is being taught in many districts in Texas.</a:t>
            </a:r>
          </a:p>
        </p:txBody>
      </p:sp>
    </p:spTree>
    <p:extLst>
      <p:ext uri="{BB962C8B-B14F-4D97-AF65-F5344CB8AC3E}">
        <p14:creationId xmlns:p14="http://schemas.microsoft.com/office/powerpoint/2010/main" val="102799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14999"/>
          </a:xfrm>
        </p:spPr>
        <p:txBody>
          <a:bodyPr>
            <a:normAutofit/>
          </a:bodyPr>
          <a:lstStyle/>
          <a:p>
            <a:pPr algn="l"/>
            <a:r>
              <a:rPr lang="en-US" sz="4000" dirty="0"/>
              <a:t>Multiplication by 6.</a:t>
            </a:r>
            <a:br>
              <a:rPr lang="en-US" sz="4000" dirty="0"/>
            </a:br>
            <a:br>
              <a:rPr lang="en-US" sz="4000" dirty="0"/>
            </a:br>
            <a:r>
              <a:rPr lang="en-US" sz="4000" dirty="0"/>
              <a:t>We used to remember multiplication math facts.  Now the students have to learn these methods….</a:t>
            </a:r>
          </a:p>
        </p:txBody>
      </p:sp>
    </p:spTree>
    <p:extLst>
      <p:ext uri="{BB962C8B-B14F-4D97-AF65-F5344CB8AC3E}">
        <p14:creationId xmlns:p14="http://schemas.microsoft.com/office/powerpoint/2010/main" val="142427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74336"/>
            <a:ext cx="7315200" cy="567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72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14999"/>
          </a:xfrm>
        </p:spPr>
        <p:txBody>
          <a:bodyPr>
            <a:normAutofit/>
          </a:bodyPr>
          <a:lstStyle/>
          <a:p>
            <a:pPr algn="l"/>
            <a:r>
              <a:rPr lang="en-US" sz="4000" dirty="0"/>
              <a:t>The Common Core “Process” of multiplication turns a simple problem into a three step problem…</a:t>
            </a:r>
          </a:p>
        </p:txBody>
      </p:sp>
    </p:spTree>
    <p:extLst>
      <p:ext uri="{BB962C8B-B14F-4D97-AF65-F5344CB8AC3E}">
        <p14:creationId xmlns:p14="http://schemas.microsoft.com/office/powerpoint/2010/main" val="183072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14999"/>
          </a:xfrm>
        </p:spPr>
        <p:txBody>
          <a:bodyPr>
            <a:normAutofit/>
          </a:bodyPr>
          <a:lstStyle/>
          <a:p>
            <a:pPr algn="l"/>
            <a:r>
              <a:rPr lang="en-US" sz="4000" dirty="0"/>
              <a:t>Multiplication by 5 is just as bad...</a:t>
            </a:r>
            <a:br>
              <a:rPr lang="en-US" sz="4000" dirty="0"/>
            </a:br>
            <a:endParaRPr lang="en-US" sz="4000" dirty="0"/>
          </a:p>
        </p:txBody>
      </p:sp>
    </p:spTree>
    <p:extLst>
      <p:ext uri="{BB962C8B-B14F-4D97-AF65-F5344CB8AC3E}">
        <p14:creationId xmlns:p14="http://schemas.microsoft.com/office/powerpoint/2010/main" val="398327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7315200" cy="558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TEKS also call for modeling.  One particularly useless manipulative is the Algebra Tile.</a:t>
            </a:r>
          </a:p>
        </p:txBody>
      </p:sp>
    </p:spTree>
    <p:extLst>
      <p:ext uri="{BB962C8B-B14F-4D97-AF65-F5344CB8AC3E}">
        <p14:creationId xmlns:p14="http://schemas.microsoft.com/office/powerpoint/2010/main" val="374389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6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301"/>
            <a:ext cx="9144000" cy="603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08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fontScale="90000"/>
          </a:bodyPr>
          <a:lstStyle/>
          <a:p>
            <a:pPr algn="l"/>
            <a:r>
              <a:rPr lang="en-US" dirty="0"/>
              <a:t>What do these tiles look like for a 3</a:t>
            </a:r>
            <a:r>
              <a:rPr lang="en-US" baseline="30000" dirty="0"/>
              <a:t>rd</a:t>
            </a:r>
            <a:r>
              <a:rPr lang="en-US" dirty="0"/>
              <a:t> order polynomial?  They would be three dimensional.  What about a 4</a:t>
            </a:r>
            <a:r>
              <a:rPr lang="en-US" baseline="30000" dirty="0"/>
              <a:t>th</a:t>
            </a:r>
            <a:r>
              <a:rPr lang="en-US" dirty="0"/>
              <a:t> order polynomial or higher? </a:t>
            </a:r>
            <a:br>
              <a:rPr lang="en-US" dirty="0"/>
            </a:br>
            <a:br>
              <a:rPr lang="en-US" dirty="0"/>
            </a:br>
            <a:r>
              <a:rPr lang="en-US" dirty="0"/>
              <a:t>Or, what happens when the coefficients are not whole numbers?</a:t>
            </a:r>
            <a:br>
              <a:rPr lang="en-US" dirty="0"/>
            </a:br>
            <a:br>
              <a:rPr lang="en-US" sz="4000" dirty="0"/>
            </a:br>
            <a:endParaRPr lang="en-US" sz="4000" dirty="0"/>
          </a:p>
        </p:txBody>
      </p:sp>
    </p:spTree>
    <p:extLst>
      <p:ext uri="{BB962C8B-B14F-4D97-AF65-F5344CB8AC3E}">
        <p14:creationId xmlns:p14="http://schemas.microsoft.com/office/powerpoint/2010/main" val="8703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Here is another example of modeling in 5</a:t>
            </a:r>
            <a:r>
              <a:rPr lang="en-US" sz="4000" baseline="30000" dirty="0"/>
              <a:t>th</a:t>
            </a:r>
            <a:r>
              <a:rPr lang="en-US" sz="4000" dirty="0"/>
              <a:t> grade…  </a:t>
            </a:r>
            <a:br>
              <a:rPr lang="en-US" sz="4000" dirty="0"/>
            </a:br>
            <a:br>
              <a:rPr lang="en-US" sz="4000" dirty="0"/>
            </a:br>
            <a:r>
              <a:rPr lang="en-US" sz="4000" dirty="0"/>
              <a:t>This example was taken from the 2016 STAAR.</a:t>
            </a:r>
          </a:p>
        </p:txBody>
      </p:sp>
    </p:spTree>
    <p:extLst>
      <p:ext uri="{BB962C8B-B14F-4D97-AF65-F5344CB8AC3E}">
        <p14:creationId xmlns:p14="http://schemas.microsoft.com/office/powerpoint/2010/main" val="26292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6800" y="1371600"/>
            <a:ext cx="7142240" cy="5486400"/>
          </a:xfrm>
          <a:prstGeom prst="rect">
            <a:avLst/>
          </a:prstGeom>
        </p:spPr>
      </p:pic>
      <p:sp>
        <p:nvSpPr>
          <p:cNvPr id="4" name="Title 1"/>
          <p:cNvSpPr txBox="1">
            <a:spLocks/>
          </p:cNvSpPr>
          <p:nvPr/>
        </p:nvSpPr>
        <p:spPr>
          <a:xfrm>
            <a:off x="762000" y="76200"/>
            <a:ext cx="77724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Do you know anyone who use a number line to solve this problem? </a:t>
            </a:r>
          </a:p>
        </p:txBody>
      </p:sp>
    </p:spTree>
    <p:extLst>
      <p:ext uri="{BB962C8B-B14F-4D97-AF65-F5344CB8AC3E}">
        <p14:creationId xmlns:p14="http://schemas.microsoft.com/office/powerpoint/2010/main" val="242975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76200"/>
            <a:ext cx="7772400" cy="1981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5</a:t>
            </a:r>
            <a:r>
              <a:rPr lang="en-US" sz="4000" baseline="30000" dirty="0"/>
              <a:t>th</a:t>
            </a:r>
            <a:r>
              <a:rPr lang="en-US" sz="4000" dirty="0"/>
              <a:t> Graders must be taught this method because of the wording in the content standard.</a:t>
            </a:r>
          </a:p>
        </p:txBody>
      </p:sp>
      <p:sp>
        <p:nvSpPr>
          <p:cNvPr id="2" name="Rectangle 1"/>
          <p:cNvSpPr/>
          <p:nvPr/>
        </p:nvSpPr>
        <p:spPr>
          <a:xfrm>
            <a:off x="457200" y="2286000"/>
            <a:ext cx="8153400" cy="2308324"/>
          </a:xfrm>
          <a:prstGeom prst="rect">
            <a:avLst/>
          </a:prstGeom>
        </p:spPr>
        <p:txBody>
          <a:bodyPr wrap="square">
            <a:spAutoFit/>
          </a:bodyPr>
          <a:lstStyle/>
          <a:p>
            <a:r>
              <a:rPr lang="en-US" dirty="0">
                <a:latin typeface="Cambria" panose="02040503050406030204" pitchFamily="18" charset="0"/>
                <a:ea typeface="Cambria" panose="02040503050406030204" pitchFamily="18" charset="0"/>
                <a:cs typeface="Times New Roman" panose="02020603050405020304" pitchFamily="18" charset="0"/>
              </a:rPr>
              <a:t>TEK 5.3 J states:	(Supporting Content Standard)</a:t>
            </a:r>
          </a:p>
          <a:p>
            <a:pPr marL="457200" marR="0" indent="-457200">
              <a:spcBef>
                <a:spcPts val="0"/>
              </a:spcBef>
              <a:spcAft>
                <a:spcPts val="0"/>
              </a:spcAft>
            </a:pPr>
            <a:r>
              <a:rPr lang="en-US" dirty="0">
                <a:latin typeface="Cambria" panose="02040503050406030204" pitchFamily="18" charset="0"/>
                <a:ea typeface="Cambria" panose="02040503050406030204" pitchFamily="18" charset="0"/>
                <a:cs typeface="Times New Roman" panose="02020603050405020304" pitchFamily="18" charset="0"/>
              </a:rPr>
              <a:t>(3)	Number and operations.  The student applies mathematical process standards to develop and use strategies and methods for positive rational number computations in order to solve problems with efficiency and accuracy.  The student is expected to:</a:t>
            </a:r>
          </a:p>
          <a:p>
            <a:pPr marL="914400" marR="0" indent="-457200">
              <a:spcBef>
                <a:spcPts val="0"/>
              </a:spcBef>
              <a:spcAft>
                <a:spcPts val="0"/>
              </a:spcAft>
            </a:pPr>
            <a:r>
              <a:rPr lang="en-US" dirty="0">
                <a:latin typeface="Cambria" panose="02040503050406030204" pitchFamily="18" charset="0"/>
                <a:ea typeface="Cambria" panose="02040503050406030204" pitchFamily="18" charset="0"/>
                <a:cs typeface="Times New Roman" panose="02020603050405020304" pitchFamily="18" charset="0"/>
              </a:rPr>
              <a:t>(J)	</a:t>
            </a:r>
            <a:r>
              <a:rPr lang="en-US" dirty="0">
                <a:highlight>
                  <a:srgbClr val="FFFF00"/>
                </a:highlight>
                <a:latin typeface="Cambria" panose="02040503050406030204" pitchFamily="18" charset="0"/>
                <a:ea typeface="Cambria" panose="02040503050406030204" pitchFamily="18" charset="0"/>
                <a:cs typeface="Times New Roman" panose="02020603050405020304" pitchFamily="18" charset="0"/>
              </a:rPr>
              <a:t>represent</a:t>
            </a:r>
            <a:r>
              <a:rPr lang="en-US" dirty="0">
                <a:latin typeface="Cambria" panose="02040503050406030204" pitchFamily="18" charset="0"/>
                <a:ea typeface="Cambria" panose="02040503050406030204" pitchFamily="18" charset="0"/>
                <a:cs typeface="Times New Roman" panose="02020603050405020304" pitchFamily="18" charset="0"/>
              </a:rPr>
              <a:t> division of a unit fraction by a whole number and the division of a whole number by a unit fraction such as 1/3 ÷ 7 and 7 ÷ 1/3 </a:t>
            </a:r>
            <a:r>
              <a:rPr lang="en-US" dirty="0">
                <a:highlight>
                  <a:srgbClr val="FFFF00"/>
                </a:highlight>
                <a:latin typeface="Cambria" panose="02040503050406030204" pitchFamily="18" charset="0"/>
                <a:ea typeface="Cambria" panose="02040503050406030204" pitchFamily="18" charset="0"/>
                <a:cs typeface="Times New Roman" panose="02020603050405020304" pitchFamily="18" charset="0"/>
              </a:rPr>
              <a:t>using objects and pictorial models, including area models</a:t>
            </a:r>
            <a:r>
              <a:rPr 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5" name="Title 1"/>
          <p:cNvSpPr txBox="1">
            <a:spLocks/>
          </p:cNvSpPr>
          <p:nvPr/>
        </p:nvSpPr>
        <p:spPr>
          <a:xfrm>
            <a:off x="762000" y="4724400"/>
            <a:ext cx="7772400" cy="1981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Because of all of the emphasis on “Process” and multiple methods there is no automaticity…</a:t>
            </a:r>
          </a:p>
        </p:txBody>
      </p:sp>
    </p:spTree>
    <p:extLst>
      <p:ext uri="{BB962C8B-B14F-4D97-AF65-F5344CB8AC3E}">
        <p14:creationId xmlns:p14="http://schemas.microsoft.com/office/powerpoint/2010/main" val="21043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Here is another example of modeling.  This was from Leander ISD 8</a:t>
            </a:r>
            <a:r>
              <a:rPr lang="en-US" sz="4000" baseline="30000" dirty="0"/>
              <a:t>th</a:t>
            </a:r>
            <a:r>
              <a:rPr lang="en-US" sz="4000" dirty="0"/>
              <a:t> grade math resources (from 2015).</a:t>
            </a:r>
            <a:br>
              <a:rPr lang="en-US" sz="4000" dirty="0"/>
            </a:br>
            <a:br>
              <a:rPr lang="en-US" sz="4000" dirty="0"/>
            </a:br>
            <a:r>
              <a:rPr lang="en-US" sz="4000" dirty="0"/>
              <a:t>Do 8</a:t>
            </a:r>
            <a:r>
              <a:rPr lang="en-US" sz="4000" baseline="30000" dirty="0"/>
              <a:t>th</a:t>
            </a:r>
            <a:r>
              <a:rPr lang="en-US" sz="4000" dirty="0"/>
              <a:t> graders need to draw pictures to understand Algebra concepts?</a:t>
            </a:r>
            <a:br>
              <a:rPr lang="en-US" sz="4000" dirty="0"/>
            </a:br>
            <a:endParaRPr lang="en-US" sz="4000" dirty="0"/>
          </a:p>
        </p:txBody>
      </p:sp>
    </p:spTree>
    <p:extLst>
      <p:ext uri="{BB962C8B-B14F-4D97-AF65-F5344CB8AC3E}">
        <p14:creationId xmlns:p14="http://schemas.microsoft.com/office/powerpoint/2010/main" val="26869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192"/>
            <a:ext cx="9144000" cy="559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8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3412"/>
            <a:ext cx="9144000" cy="5591175"/>
          </a:xfrm>
          <a:prstGeom prst="rect">
            <a:avLst/>
          </a:prstGeom>
        </p:spPr>
      </p:pic>
    </p:spTree>
    <p:extLst>
      <p:ext uri="{BB962C8B-B14F-4D97-AF65-F5344CB8AC3E}">
        <p14:creationId xmlns:p14="http://schemas.microsoft.com/office/powerpoint/2010/main" val="201379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A parent from Katy ISD shared a problem involving a number line to teach multiplication.</a:t>
            </a:r>
            <a:br>
              <a:rPr lang="en-US" sz="4000" dirty="0"/>
            </a:br>
            <a:br>
              <a:rPr lang="en-US" sz="4000" dirty="0"/>
            </a:br>
            <a:r>
              <a:rPr lang="en-US" sz="4000" dirty="0"/>
              <a:t>This is what happens when too much emphasis is placed on the “Process” or method of solving a problem…</a:t>
            </a:r>
          </a:p>
        </p:txBody>
      </p:sp>
    </p:spTree>
    <p:extLst>
      <p:ext uri="{BB962C8B-B14F-4D97-AF65-F5344CB8AC3E}">
        <p14:creationId xmlns:p14="http://schemas.microsoft.com/office/powerpoint/2010/main" val="203767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7848600" cy="2554545"/>
          </a:xfrm>
          <a:prstGeom prst="rect">
            <a:avLst/>
          </a:prstGeom>
          <a:noFill/>
        </p:spPr>
        <p:txBody>
          <a:bodyPr wrap="square" rtlCol="0">
            <a:spAutoFit/>
          </a:bodyPr>
          <a:lstStyle/>
          <a:p>
            <a:r>
              <a:rPr lang="en-US" sz="4000" dirty="0"/>
              <a:t>The only answer that the teacher would accept as correct for this problem is 3x5=15.  5 x 3 was treated as incorrect!</a:t>
            </a:r>
          </a:p>
        </p:txBody>
      </p:sp>
      <p:pic>
        <p:nvPicPr>
          <p:cNvPr id="2052" name="Picture 4" descr="E:\01\001 LISD Concerned Parents\Katy math 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572000" cy="33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3767078"/>
            <a:ext cx="8991600" cy="2954655"/>
          </a:xfrm>
          <a:prstGeom prst="rect">
            <a:avLst/>
          </a:prstGeom>
          <a:noFill/>
        </p:spPr>
        <p:txBody>
          <a:bodyPr wrap="square" rtlCol="0">
            <a:spAutoFit/>
          </a:bodyPr>
          <a:lstStyle/>
          <a:p>
            <a:r>
              <a:rPr lang="en-US" sz="3100" dirty="0"/>
              <a:t>That is the problem with poorly defined TEKS.  Students and teachers may recognize a model or represent something on a number line, yet miss the fact that with the commutative property of multiplication, order does not matter and 5x3 and 3x5 both equal 15!  They are missing the bigger picture.</a:t>
            </a:r>
          </a:p>
        </p:txBody>
      </p:sp>
      <p:pic>
        <p:nvPicPr>
          <p:cNvPr id="2052" name="Picture 4" descr="E:\01\001 LISD Concerned Parents\Katy math 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5204"/>
            <a:ext cx="4572000" cy="33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5" y="5410200"/>
            <a:ext cx="8229600" cy="1600438"/>
          </a:xfrm>
          <a:prstGeom prst="rect">
            <a:avLst/>
          </a:prstGeom>
          <a:noFill/>
        </p:spPr>
        <p:txBody>
          <a:bodyPr wrap="square" rtlCol="0">
            <a:spAutoFit/>
          </a:bodyPr>
          <a:lstStyle/>
          <a:p>
            <a:pPr algn="ctr"/>
            <a:r>
              <a:rPr lang="en-US" sz="4000" dirty="0"/>
              <a:t>Notice the trends show a slow steady increase for ages 9 and 13.</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729"/>
            <a:ext cx="9144000" cy="479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8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Dr. Milgram’s comment on multiple processes or methods to solve a problem.</a:t>
            </a:r>
          </a:p>
        </p:txBody>
      </p:sp>
      <p:pic>
        <p:nvPicPr>
          <p:cNvPr id="3" name="c1UkU2YchgY">
            <a:hlinkClick r:id="" action="ppaction://media"/>
          </p:cNvPr>
          <p:cNvPicPr>
            <a:picLocks noRot="1" noChangeAspect="1"/>
          </p:cNvPicPr>
          <p:nvPr>
            <a:videoFile r:link="rId1"/>
          </p:nvPr>
        </p:nvPicPr>
        <p:blipFill>
          <a:blip r:embed="rId3"/>
          <a:stretch>
            <a:fillRect/>
          </a:stretch>
        </p:blipFill>
        <p:spPr>
          <a:xfrm>
            <a:off x="1104900" y="1447800"/>
            <a:ext cx="6934200" cy="5200650"/>
          </a:xfrm>
          <a:prstGeom prst="rect">
            <a:avLst/>
          </a:prstGeom>
        </p:spPr>
      </p:pic>
    </p:spTree>
    <p:extLst>
      <p:ext uri="{BB962C8B-B14F-4D97-AF65-F5344CB8AC3E}">
        <p14:creationId xmlns:p14="http://schemas.microsoft.com/office/powerpoint/2010/main" val="99007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example is from the 2015 5</a:t>
            </a:r>
            <a:r>
              <a:rPr lang="en-US" sz="4000" baseline="30000" dirty="0"/>
              <a:t>th</a:t>
            </a:r>
            <a:r>
              <a:rPr lang="en-US" sz="4000" dirty="0"/>
              <a:t> Grade STAAR.</a:t>
            </a:r>
            <a:br>
              <a:rPr lang="en-US" sz="4000" dirty="0"/>
            </a:br>
            <a:br>
              <a:rPr lang="en-US" sz="4000" dirty="0"/>
            </a:br>
            <a:r>
              <a:rPr lang="en-US" sz="4000" dirty="0">
                <a:latin typeface="+mn-lt"/>
              </a:rPr>
              <a:t>Notice that the problem does not require a calculation.  The student only has to recognize the model.</a:t>
            </a:r>
          </a:p>
        </p:txBody>
      </p:sp>
    </p:spTree>
    <p:extLst>
      <p:ext uri="{BB962C8B-B14F-4D97-AF65-F5344CB8AC3E}">
        <p14:creationId xmlns:p14="http://schemas.microsoft.com/office/powerpoint/2010/main" val="415694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365" y="609600"/>
            <a:ext cx="8340635" cy="5761623"/>
          </a:xfrm>
          <a:prstGeom prst="rect">
            <a:avLst/>
          </a:prstGeom>
        </p:spPr>
      </p:pic>
    </p:spTree>
    <p:extLst>
      <p:ext uri="{BB962C8B-B14F-4D97-AF65-F5344CB8AC3E}">
        <p14:creationId xmlns:p14="http://schemas.microsoft.com/office/powerpoint/2010/main" val="20353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19" y="152400"/>
            <a:ext cx="798458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2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example is from the 2015 6</a:t>
            </a:r>
            <a:r>
              <a:rPr lang="en-US" sz="4000" baseline="30000" dirty="0"/>
              <a:t>th</a:t>
            </a:r>
            <a:r>
              <a:rPr lang="en-US" sz="4000" dirty="0"/>
              <a:t> Grade STAAR.</a:t>
            </a:r>
            <a:br>
              <a:rPr lang="en-US" sz="4000" dirty="0"/>
            </a:br>
            <a:br>
              <a:rPr lang="en-US" sz="4000" dirty="0"/>
            </a:br>
            <a:r>
              <a:rPr lang="en-US" sz="4000" dirty="0"/>
              <a:t>Notice that the problem does not require a calculation.  The student only has to recognize the model.</a:t>
            </a:r>
          </a:p>
        </p:txBody>
      </p:sp>
    </p:spTree>
    <p:extLst>
      <p:ext uri="{BB962C8B-B14F-4D97-AF65-F5344CB8AC3E}">
        <p14:creationId xmlns:p14="http://schemas.microsoft.com/office/powerpoint/2010/main" val="308480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428750"/>
            <a:ext cx="75533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638175"/>
            <a:ext cx="8277225"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example is from the 2015 3</a:t>
            </a:r>
            <a:r>
              <a:rPr lang="en-US" sz="4000" baseline="30000" dirty="0"/>
              <a:t>rd</a:t>
            </a:r>
            <a:r>
              <a:rPr lang="en-US" sz="4000" dirty="0"/>
              <a:t> Grade STAAR.</a:t>
            </a:r>
            <a:br>
              <a:rPr lang="en-US" sz="4000" dirty="0"/>
            </a:br>
            <a:br>
              <a:rPr lang="en-US" sz="4000" dirty="0"/>
            </a:br>
            <a:r>
              <a:rPr lang="en-US" sz="4000" dirty="0"/>
              <a:t>This is an example of a good problem, but look how the TEK is worded and what could have been tested.</a:t>
            </a:r>
          </a:p>
        </p:txBody>
      </p:sp>
    </p:spTree>
    <p:extLst>
      <p:ext uri="{BB962C8B-B14F-4D97-AF65-F5344CB8AC3E}">
        <p14:creationId xmlns:p14="http://schemas.microsoft.com/office/powerpoint/2010/main" val="62433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895475"/>
            <a:ext cx="72580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7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90550"/>
            <a:ext cx="835342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41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38"/>
            <a:ext cx="8229600" cy="2697162"/>
          </a:xfrm>
        </p:spPr>
        <p:txBody>
          <a:bodyPr>
            <a:noAutofit/>
          </a:bodyPr>
          <a:lstStyle/>
          <a:p>
            <a:pPr marL="0" indent="0" algn="l"/>
            <a:r>
              <a:rPr lang="en-US" sz="4000" b="1" dirty="0"/>
              <a:t>Now let’s look at NAEP comparisons from 2013 to 2015.</a:t>
            </a:r>
          </a:p>
        </p:txBody>
      </p:sp>
    </p:spTree>
    <p:extLst>
      <p:ext uri="{BB962C8B-B14F-4D97-AF65-F5344CB8AC3E}">
        <p14:creationId xmlns:p14="http://schemas.microsoft.com/office/powerpoint/2010/main" val="385957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It is this wording in the content portion of the standards that needs to be removed.  Removing the Process Standards alone will not fix the problem with the TEKS.  You must remove the embedded process standards.</a:t>
            </a:r>
            <a:endParaRPr lang="en-US" sz="4000" dirty="0">
              <a:latin typeface="+mn-lt"/>
            </a:endParaRPr>
          </a:p>
        </p:txBody>
      </p:sp>
    </p:spTree>
    <p:extLst>
      <p:ext uri="{BB962C8B-B14F-4D97-AF65-F5344CB8AC3E}">
        <p14:creationId xmlns:p14="http://schemas.microsoft.com/office/powerpoint/2010/main" val="42180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example is from the 2015 7</a:t>
            </a:r>
            <a:r>
              <a:rPr lang="en-US" sz="4000" baseline="30000" dirty="0"/>
              <a:t>th</a:t>
            </a:r>
            <a:r>
              <a:rPr lang="en-US" sz="4000" dirty="0"/>
              <a:t> Grade STAAR.</a:t>
            </a:r>
            <a:br>
              <a:rPr lang="en-US" sz="4000" dirty="0"/>
            </a:br>
            <a:br>
              <a:rPr lang="en-US" sz="4000" dirty="0"/>
            </a:br>
            <a:r>
              <a:rPr lang="en-US" sz="4000" dirty="0">
                <a:latin typeface="+mn-lt"/>
              </a:rPr>
              <a:t>Do 7</a:t>
            </a:r>
            <a:r>
              <a:rPr lang="en-US" sz="4000" baseline="30000" dirty="0">
                <a:latin typeface="+mn-lt"/>
              </a:rPr>
              <a:t>th</a:t>
            </a:r>
            <a:r>
              <a:rPr lang="en-US" sz="4000" dirty="0">
                <a:latin typeface="+mn-lt"/>
              </a:rPr>
              <a:t> grade students need models to solve Algebra?  Only if models are how they have been taught instead of a good foundation in math!</a:t>
            </a:r>
          </a:p>
        </p:txBody>
      </p:sp>
    </p:spTree>
    <p:extLst>
      <p:ext uri="{BB962C8B-B14F-4D97-AF65-F5344CB8AC3E}">
        <p14:creationId xmlns:p14="http://schemas.microsoft.com/office/powerpoint/2010/main" val="244181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2148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3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23925"/>
            <a:ext cx="83534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3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example is from the 2015 5</a:t>
            </a:r>
            <a:r>
              <a:rPr lang="en-US" sz="4000" baseline="30000" dirty="0"/>
              <a:t>th</a:t>
            </a:r>
            <a:r>
              <a:rPr lang="en-US" sz="4000" dirty="0"/>
              <a:t> grade STAAR.</a:t>
            </a:r>
            <a:br>
              <a:rPr lang="en-US" sz="4000" dirty="0"/>
            </a:br>
            <a:br>
              <a:rPr lang="en-US" sz="4000" dirty="0"/>
            </a:br>
            <a:endParaRPr lang="en-US" sz="4000" dirty="0"/>
          </a:p>
        </p:txBody>
      </p:sp>
    </p:spTree>
    <p:extLst>
      <p:ext uri="{BB962C8B-B14F-4D97-AF65-F5344CB8AC3E}">
        <p14:creationId xmlns:p14="http://schemas.microsoft.com/office/powerpoint/2010/main" val="41235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767" y="152400"/>
            <a:ext cx="6344233"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685800" y="4724400"/>
            <a:ext cx="7772400" cy="2057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mn-lt"/>
              </a:rPr>
              <a:t>Wouldn’t solving the problem show the students understands order of operations?</a:t>
            </a:r>
          </a:p>
        </p:txBody>
      </p:sp>
    </p:spTree>
    <p:extLst>
      <p:ext uri="{BB962C8B-B14F-4D97-AF65-F5344CB8AC3E}">
        <p14:creationId xmlns:p14="http://schemas.microsoft.com/office/powerpoint/2010/main" val="20353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8575"/>
            <a:ext cx="832485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3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Here is what Dr. Milgram says about having methods called out in the TEKS.</a:t>
            </a:r>
          </a:p>
        </p:txBody>
      </p:sp>
      <p:pic>
        <p:nvPicPr>
          <p:cNvPr id="4" name="cWZdB_aEA0I">
            <a:hlinkClick r:id="" action="ppaction://media"/>
          </p:cNvPr>
          <p:cNvPicPr>
            <a:picLocks noRot="1" noChangeAspect="1"/>
          </p:cNvPicPr>
          <p:nvPr>
            <a:videoFile r:link="rId1"/>
          </p:nvPr>
        </p:nvPicPr>
        <p:blipFill>
          <a:blip r:embed="rId3"/>
          <a:stretch>
            <a:fillRect/>
          </a:stretch>
        </p:blipFill>
        <p:spPr>
          <a:xfrm>
            <a:off x="914400" y="1333500"/>
            <a:ext cx="7315200" cy="5486400"/>
          </a:xfrm>
          <a:prstGeom prst="rect">
            <a:avLst/>
          </a:prstGeom>
        </p:spPr>
      </p:pic>
    </p:spTree>
    <p:extLst>
      <p:ext uri="{BB962C8B-B14F-4D97-AF65-F5344CB8AC3E}">
        <p14:creationId xmlns:p14="http://schemas.microsoft.com/office/powerpoint/2010/main" val="2674182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705600"/>
          </a:xfrm>
        </p:spPr>
        <p:txBody>
          <a:bodyPr>
            <a:normAutofit/>
          </a:bodyPr>
          <a:lstStyle/>
          <a:p>
            <a:pPr algn="l"/>
            <a:r>
              <a:rPr lang="en-US" sz="4000" dirty="0"/>
              <a:t>There is too much focus on the Process Standards.</a:t>
            </a:r>
            <a:br>
              <a:rPr lang="en-US" sz="4000" dirty="0"/>
            </a:br>
            <a:br>
              <a:rPr lang="en-US" sz="4000" dirty="0"/>
            </a:br>
            <a:r>
              <a:rPr lang="en-US" sz="4000" dirty="0"/>
              <a:t>The Process Standards distort the picture on math instruction.</a:t>
            </a:r>
            <a:br>
              <a:rPr lang="en-US" sz="4000" dirty="0"/>
            </a:br>
            <a:br>
              <a:rPr lang="en-US" sz="4000" dirty="0"/>
            </a:br>
            <a:r>
              <a:rPr lang="en-US" sz="4000" dirty="0"/>
              <a:t>The TEKS should not call out lists of methods.</a:t>
            </a:r>
            <a:br>
              <a:rPr lang="en-US" sz="4000" dirty="0"/>
            </a:br>
            <a:br>
              <a:rPr lang="en-US" sz="4000" dirty="0"/>
            </a:br>
            <a:r>
              <a:rPr lang="en-US" sz="4000" dirty="0"/>
              <a:t>Content knowledge is the key!</a:t>
            </a:r>
          </a:p>
        </p:txBody>
      </p:sp>
    </p:spTree>
    <p:extLst>
      <p:ext uri="{BB962C8B-B14F-4D97-AF65-F5344CB8AC3E}">
        <p14:creationId xmlns:p14="http://schemas.microsoft.com/office/powerpoint/2010/main" val="123343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705600"/>
          </a:xfrm>
        </p:spPr>
        <p:txBody>
          <a:bodyPr>
            <a:normAutofit/>
          </a:bodyPr>
          <a:lstStyle/>
          <a:p>
            <a:pPr algn="l"/>
            <a:r>
              <a:rPr lang="en-US" sz="4000" dirty="0"/>
              <a:t>Texas standards are already gutted!</a:t>
            </a:r>
            <a:br>
              <a:rPr lang="en-US" sz="4000" dirty="0"/>
            </a:br>
            <a:br>
              <a:rPr lang="en-US" sz="4000" dirty="0"/>
            </a:br>
            <a:r>
              <a:rPr lang="en-US" sz="4000" dirty="0"/>
              <a:t>Should the Process Standards be removed?</a:t>
            </a:r>
            <a:br>
              <a:rPr lang="en-US" sz="4000" dirty="0"/>
            </a:br>
            <a:br>
              <a:rPr lang="en-US" sz="4000" dirty="0"/>
            </a:br>
            <a:r>
              <a:rPr lang="en-US" sz="4000" dirty="0"/>
              <a:t>Here is what Dr. Milgram says about the Standards and how the Process Standards are a problem:</a:t>
            </a:r>
          </a:p>
        </p:txBody>
      </p:sp>
    </p:spTree>
    <p:extLst>
      <p:ext uri="{BB962C8B-B14F-4D97-AF65-F5344CB8AC3E}">
        <p14:creationId xmlns:p14="http://schemas.microsoft.com/office/powerpoint/2010/main" val="195435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304800"/>
            <a:ext cx="7772400" cy="5964653"/>
          </a:xfrm>
          <a:prstGeom prst="rect">
            <a:avLst/>
          </a:prstGeom>
        </p:spPr>
      </p:pic>
    </p:spTree>
    <p:extLst>
      <p:ext uri="{BB962C8B-B14F-4D97-AF65-F5344CB8AC3E}">
        <p14:creationId xmlns:p14="http://schemas.microsoft.com/office/powerpoint/2010/main" val="20098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Math standards are already gutted.</a:t>
            </a:r>
          </a:p>
        </p:txBody>
      </p:sp>
      <p:pic>
        <p:nvPicPr>
          <p:cNvPr id="3" name="maeRw9YN9OM">
            <a:hlinkClick r:id="" action="ppaction://media"/>
          </p:cNvPr>
          <p:cNvPicPr>
            <a:picLocks noRot="1" noChangeAspect="1"/>
          </p:cNvPicPr>
          <p:nvPr>
            <a:videoFile r:link="rId1"/>
          </p:nvPr>
        </p:nvPicPr>
        <p:blipFill>
          <a:blip r:embed="rId3"/>
          <a:stretch>
            <a:fillRect/>
          </a:stretch>
        </p:blipFill>
        <p:spPr>
          <a:xfrm>
            <a:off x="546100" y="790575"/>
            <a:ext cx="8051800" cy="6038850"/>
          </a:xfrm>
          <a:prstGeom prst="rect">
            <a:avLst/>
          </a:prstGeom>
        </p:spPr>
      </p:pic>
    </p:spTree>
    <p:extLst>
      <p:ext uri="{BB962C8B-B14F-4D97-AF65-F5344CB8AC3E}">
        <p14:creationId xmlns:p14="http://schemas.microsoft.com/office/powerpoint/2010/main" val="758519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705600"/>
          </a:xfrm>
        </p:spPr>
        <p:txBody>
          <a:bodyPr>
            <a:normAutofit/>
          </a:bodyPr>
          <a:lstStyle/>
          <a:p>
            <a:pPr algn="l"/>
            <a:r>
              <a:rPr lang="en-US" sz="4000" dirty="0"/>
              <a:t>Removing the process standards alone will not fix the problem.  In the following video Dr. Milgram describes how the process standards are deeply embedded in the standards. </a:t>
            </a:r>
          </a:p>
        </p:txBody>
      </p:sp>
    </p:spTree>
    <p:extLst>
      <p:ext uri="{BB962C8B-B14F-4D97-AF65-F5344CB8AC3E}">
        <p14:creationId xmlns:p14="http://schemas.microsoft.com/office/powerpoint/2010/main" val="377667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Process Standards are deeply embedded.</a:t>
            </a:r>
          </a:p>
        </p:txBody>
      </p:sp>
      <p:pic>
        <p:nvPicPr>
          <p:cNvPr id="4" name="x0TLN6hRxO8">
            <a:hlinkClick r:id="" action="ppaction://media"/>
          </p:cNvPr>
          <p:cNvPicPr>
            <a:picLocks noRot="1" noChangeAspect="1"/>
          </p:cNvPicPr>
          <p:nvPr>
            <a:videoFile r:link="rId1"/>
          </p:nvPr>
        </p:nvPicPr>
        <p:blipFill>
          <a:blip r:embed="rId3"/>
          <a:stretch>
            <a:fillRect/>
          </a:stretch>
        </p:blipFill>
        <p:spPr>
          <a:xfrm>
            <a:off x="558800" y="685800"/>
            <a:ext cx="8026400" cy="6019800"/>
          </a:xfrm>
          <a:prstGeom prst="rect">
            <a:avLst/>
          </a:prstGeom>
        </p:spPr>
      </p:pic>
    </p:spTree>
    <p:extLst>
      <p:ext uri="{BB962C8B-B14F-4D97-AF65-F5344CB8AC3E}">
        <p14:creationId xmlns:p14="http://schemas.microsoft.com/office/powerpoint/2010/main" val="302504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705600"/>
          </a:xfrm>
        </p:spPr>
        <p:txBody>
          <a:bodyPr>
            <a:normAutofit/>
          </a:bodyPr>
          <a:lstStyle/>
          <a:p>
            <a:pPr algn="l"/>
            <a:r>
              <a:rPr lang="en-US" sz="4000" dirty="0"/>
              <a:t>The lists of methods called out in each sub standard are the pieces that tie into the process standards.</a:t>
            </a:r>
            <a:br>
              <a:rPr lang="en-US" sz="4000" dirty="0"/>
            </a:br>
            <a:br>
              <a:rPr lang="en-US" sz="4000" dirty="0"/>
            </a:br>
            <a:r>
              <a:rPr lang="en-US" sz="4000" dirty="0"/>
              <a:t>These methods tell the teacher how to use the process standards to have the students understand a topic. </a:t>
            </a:r>
          </a:p>
        </p:txBody>
      </p:sp>
    </p:spTree>
    <p:extLst>
      <p:ext uri="{BB962C8B-B14F-4D97-AF65-F5344CB8AC3E}">
        <p14:creationId xmlns:p14="http://schemas.microsoft.com/office/powerpoint/2010/main" val="318646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411" y="2286000"/>
            <a:ext cx="8633178" cy="4267200"/>
          </a:xfrm>
          <a:prstGeom prst="rect">
            <a:avLst/>
          </a:prstGeom>
        </p:spPr>
      </p:pic>
      <p:sp>
        <p:nvSpPr>
          <p:cNvPr id="4" name="Title 1"/>
          <p:cNvSpPr txBox="1">
            <a:spLocks/>
          </p:cNvSpPr>
          <p:nvPr/>
        </p:nvSpPr>
        <p:spPr>
          <a:xfrm>
            <a:off x="255411" y="76200"/>
            <a:ext cx="8633178" cy="2209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The highlighted portion of TEK 3.4 K below is an example of this deep embedding of the process standards.</a:t>
            </a:r>
          </a:p>
        </p:txBody>
      </p:sp>
    </p:spTree>
    <p:extLst>
      <p:ext uri="{BB962C8B-B14F-4D97-AF65-F5344CB8AC3E}">
        <p14:creationId xmlns:p14="http://schemas.microsoft.com/office/powerpoint/2010/main" val="2622115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705600"/>
          </a:xfrm>
        </p:spPr>
        <p:txBody>
          <a:bodyPr>
            <a:normAutofit/>
          </a:bodyPr>
          <a:lstStyle/>
          <a:p>
            <a:pPr algn="l"/>
            <a:r>
              <a:rPr lang="en-US" sz="4000" dirty="0"/>
              <a:t>Math Process Standards:</a:t>
            </a:r>
            <a:br>
              <a:rPr lang="en-US" sz="4000" dirty="0"/>
            </a:br>
            <a:r>
              <a:rPr lang="en-US" sz="4000" dirty="0"/>
              <a:t>What is the origin?  What is the purpose?  Is there any research that shows they work?</a:t>
            </a:r>
          </a:p>
        </p:txBody>
      </p:sp>
    </p:spTree>
    <p:extLst>
      <p:ext uri="{BB962C8B-B14F-4D97-AF65-F5344CB8AC3E}">
        <p14:creationId xmlns:p14="http://schemas.microsoft.com/office/powerpoint/2010/main" val="42129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Process Standards:  Origin, Purpose, Research that shows they work…</a:t>
            </a:r>
          </a:p>
        </p:txBody>
      </p:sp>
      <p:pic>
        <p:nvPicPr>
          <p:cNvPr id="3" name="P1TdclqOAPA">
            <a:hlinkClick r:id="" action="ppaction://media"/>
          </p:cNvPr>
          <p:cNvPicPr>
            <a:picLocks noRot="1" noChangeAspect="1"/>
          </p:cNvPicPr>
          <p:nvPr>
            <a:videoFile r:link="rId1"/>
          </p:nvPr>
        </p:nvPicPr>
        <p:blipFill>
          <a:blip r:embed="rId3"/>
          <a:stretch>
            <a:fillRect/>
          </a:stretch>
        </p:blipFill>
        <p:spPr>
          <a:xfrm>
            <a:off x="889000" y="1333500"/>
            <a:ext cx="7366000" cy="5524500"/>
          </a:xfrm>
          <a:prstGeom prst="rect">
            <a:avLst/>
          </a:prstGeom>
        </p:spPr>
      </p:pic>
    </p:spTree>
    <p:extLst>
      <p:ext uri="{BB962C8B-B14F-4D97-AF65-F5344CB8AC3E}">
        <p14:creationId xmlns:p14="http://schemas.microsoft.com/office/powerpoint/2010/main" val="4148554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next table shows the percentages of problems on the STAAR that only testing a Process or a specific method.</a:t>
            </a:r>
            <a:br>
              <a:rPr lang="en-US" sz="4000" dirty="0"/>
            </a:br>
            <a:br>
              <a:rPr lang="en-US" sz="4000" dirty="0"/>
            </a:br>
            <a:endParaRPr lang="en-US" sz="4000" dirty="0"/>
          </a:p>
        </p:txBody>
      </p:sp>
    </p:spTree>
    <p:extLst>
      <p:ext uri="{BB962C8B-B14F-4D97-AF65-F5344CB8AC3E}">
        <p14:creationId xmlns:p14="http://schemas.microsoft.com/office/powerpoint/2010/main" val="68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93360"/>
              </p:ext>
            </p:extLst>
          </p:nvPr>
        </p:nvGraphicFramePr>
        <p:xfrm>
          <a:off x="762001" y="533399"/>
          <a:ext cx="7619998" cy="5562600"/>
        </p:xfrm>
        <a:graphic>
          <a:graphicData uri="http://schemas.openxmlformats.org/drawingml/2006/table">
            <a:tbl>
              <a:tblPr firstRow="1" firstCol="1" bandRow="1">
                <a:tableStyleId>{5C22544A-7EE6-4342-B048-85BDC9FD1C3A}</a:tableStyleId>
              </a:tblPr>
              <a:tblGrid>
                <a:gridCol w="1203158">
                  <a:extLst>
                    <a:ext uri="{9D8B030D-6E8A-4147-A177-3AD203B41FA5}">
                      <a16:colId xmlns:a16="http://schemas.microsoft.com/office/drawing/2014/main" val="20000"/>
                    </a:ext>
                  </a:extLst>
                </a:gridCol>
                <a:gridCol w="1604210">
                  <a:extLst>
                    <a:ext uri="{9D8B030D-6E8A-4147-A177-3AD203B41FA5}">
                      <a16:colId xmlns:a16="http://schemas.microsoft.com/office/drawing/2014/main" val="20001"/>
                    </a:ext>
                  </a:extLst>
                </a:gridCol>
                <a:gridCol w="1604210">
                  <a:extLst>
                    <a:ext uri="{9D8B030D-6E8A-4147-A177-3AD203B41FA5}">
                      <a16:colId xmlns:a16="http://schemas.microsoft.com/office/drawing/2014/main" val="20002"/>
                    </a:ext>
                  </a:extLst>
                </a:gridCol>
                <a:gridCol w="1604210">
                  <a:extLst>
                    <a:ext uri="{9D8B030D-6E8A-4147-A177-3AD203B41FA5}">
                      <a16:colId xmlns:a16="http://schemas.microsoft.com/office/drawing/2014/main" val="20003"/>
                    </a:ext>
                  </a:extLst>
                </a:gridCol>
                <a:gridCol w="1604210">
                  <a:extLst>
                    <a:ext uri="{9D8B030D-6E8A-4147-A177-3AD203B41FA5}">
                      <a16:colId xmlns:a16="http://schemas.microsoft.com/office/drawing/2014/main" val="20004"/>
                    </a:ext>
                  </a:extLst>
                </a:gridCol>
              </a:tblGrid>
              <a:tr h="2661094">
                <a:tc>
                  <a:txBody>
                    <a:bodyPr/>
                    <a:lstStyle/>
                    <a:p>
                      <a:pPr marL="0" marR="0" algn="ctr">
                        <a:lnSpc>
                          <a:spcPct val="115000"/>
                        </a:lnSpc>
                        <a:spcBef>
                          <a:spcPts val="0"/>
                        </a:spcBef>
                        <a:spcAft>
                          <a:spcPts val="0"/>
                        </a:spcAft>
                      </a:pPr>
                      <a:r>
                        <a:rPr lang="en-US" sz="1600" dirty="0">
                          <a:effectLst/>
                        </a:rPr>
                        <a:t>Grade</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Total # of Questions</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 of Questions Testing Process in 2015</a:t>
                      </a:r>
                    </a:p>
                    <a:p>
                      <a:pPr marL="0" marR="0" algn="ctr">
                        <a:lnSpc>
                          <a:spcPct val="115000"/>
                        </a:lnSpc>
                        <a:spcBef>
                          <a:spcPts val="0"/>
                        </a:spcBef>
                        <a:spcAft>
                          <a:spcPts val="0"/>
                        </a:spcAft>
                      </a:pPr>
                      <a:r>
                        <a:rPr lang="en-US" sz="1600" dirty="0">
                          <a:effectLst/>
                        </a:rPr>
                        <a:t>(based on # of questions released)</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 of Questions Testing Process in 2016</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Time to complete</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0"/>
                  </a:ext>
                </a:extLst>
              </a:tr>
              <a:tr h="419490">
                <a:tc>
                  <a:txBody>
                    <a:bodyPr/>
                    <a:lstStyle/>
                    <a:p>
                      <a:pPr marL="0" marR="0" algn="ctr">
                        <a:lnSpc>
                          <a:spcPct val="115000"/>
                        </a:lnSpc>
                        <a:spcBef>
                          <a:spcPts val="0"/>
                        </a:spcBef>
                        <a:spcAft>
                          <a:spcPts val="0"/>
                        </a:spcAft>
                      </a:pPr>
                      <a:r>
                        <a:rPr lang="en-US" sz="1600" dirty="0">
                          <a:effectLst/>
                        </a:rPr>
                        <a:t>3</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46</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32:57</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1"/>
                  </a:ext>
                </a:extLst>
              </a:tr>
              <a:tr h="419490">
                <a:tc>
                  <a:txBody>
                    <a:bodyPr/>
                    <a:lstStyle/>
                    <a:p>
                      <a:pPr marL="0" marR="0" algn="ctr">
                        <a:lnSpc>
                          <a:spcPct val="115000"/>
                        </a:lnSpc>
                        <a:spcBef>
                          <a:spcPts val="0"/>
                        </a:spcBef>
                        <a:spcAft>
                          <a:spcPts val="0"/>
                        </a:spcAft>
                      </a:pPr>
                      <a:r>
                        <a:rPr lang="en-US" sz="1600" dirty="0">
                          <a:effectLst/>
                        </a:rPr>
                        <a:t>4</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48</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25%</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43:35</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2"/>
                  </a:ext>
                </a:extLst>
              </a:tr>
              <a:tr h="419490">
                <a:tc>
                  <a:txBody>
                    <a:bodyPr/>
                    <a:lstStyle/>
                    <a:p>
                      <a:pPr marL="0" marR="0" algn="ctr">
                        <a:lnSpc>
                          <a:spcPct val="115000"/>
                        </a:lnSpc>
                        <a:spcBef>
                          <a:spcPts val="0"/>
                        </a:spcBef>
                        <a:spcAft>
                          <a:spcPts val="0"/>
                        </a:spcAft>
                      </a:pPr>
                      <a:r>
                        <a:rPr lang="en-US" sz="1600" dirty="0">
                          <a:effectLst/>
                        </a:rPr>
                        <a:t>5</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50</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30%</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22%</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43:24</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3"/>
                  </a:ext>
                </a:extLst>
              </a:tr>
              <a:tr h="419490">
                <a:tc>
                  <a:txBody>
                    <a:bodyPr/>
                    <a:lstStyle/>
                    <a:p>
                      <a:pPr marL="0" marR="0" algn="ctr">
                        <a:lnSpc>
                          <a:spcPct val="115000"/>
                        </a:lnSpc>
                        <a:spcBef>
                          <a:spcPts val="0"/>
                        </a:spcBef>
                        <a:spcAft>
                          <a:spcPts val="0"/>
                        </a:spcAft>
                      </a:pPr>
                      <a:r>
                        <a:rPr lang="en-US" sz="1600" dirty="0">
                          <a:effectLst/>
                        </a:rPr>
                        <a:t>6</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52</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23%</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59:40</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4"/>
                  </a:ext>
                </a:extLst>
              </a:tr>
              <a:tr h="419490">
                <a:tc>
                  <a:txBody>
                    <a:bodyPr/>
                    <a:lstStyle/>
                    <a:p>
                      <a:pPr marL="0" marR="0" algn="ctr">
                        <a:lnSpc>
                          <a:spcPct val="115000"/>
                        </a:lnSpc>
                        <a:spcBef>
                          <a:spcPts val="0"/>
                        </a:spcBef>
                        <a:spcAft>
                          <a:spcPts val="0"/>
                        </a:spcAft>
                      </a:pPr>
                      <a:r>
                        <a:rPr lang="en-US" sz="1600" dirty="0">
                          <a:effectLst/>
                        </a:rPr>
                        <a:t>7</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54</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25%</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9%</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1:12:06</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5"/>
                  </a:ext>
                </a:extLst>
              </a:tr>
              <a:tr h="419490">
                <a:tc>
                  <a:txBody>
                    <a:bodyPr/>
                    <a:lstStyle/>
                    <a:p>
                      <a:pPr marL="0" marR="0" algn="ctr">
                        <a:lnSpc>
                          <a:spcPct val="115000"/>
                        </a:lnSpc>
                        <a:spcBef>
                          <a:spcPts val="0"/>
                        </a:spcBef>
                        <a:spcAft>
                          <a:spcPts val="0"/>
                        </a:spcAft>
                      </a:pPr>
                      <a:r>
                        <a:rPr lang="en-US" sz="1600" dirty="0">
                          <a:effectLst/>
                        </a:rPr>
                        <a:t>8</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56</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22%</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9%</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1:09:16</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6"/>
                  </a:ext>
                </a:extLst>
              </a:tr>
              <a:tr h="384566">
                <a:tc>
                  <a:txBody>
                    <a:bodyPr/>
                    <a:lstStyle/>
                    <a:p>
                      <a:pPr marL="0" marR="0" algn="ctr">
                        <a:lnSpc>
                          <a:spcPct val="115000"/>
                        </a:lnSpc>
                        <a:spcBef>
                          <a:spcPts val="0"/>
                        </a:spcBef>
                        <a:spcAft>
                          <a:spcPts val="0"/>
                        </a:spcAft>
                      </a:pPr>
                      <a:r>
                        <a:rPr lang="en-US" sz="1600" dirty="0">
                          <a:effectLst/>
                        </a:rPr>
                        <a:t>Algebra I</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54</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Cambria"/>
                        <a:ea typeface="Cambria"/>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1:07:19</a:t>
                      </a:r>
                      <a:endParaRPr lang="en-US" sz="1600" dirty="0">
                        <a:effectLst/>
                        <a:latin typeface="Cambria"/>
                        <a:ea typeface="Cambria"/>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35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The math expert that advises the SBOE (the one Mrs. Hardy spoke of during the 16 Nov 2016 meeting) is Dr. Paul Gray.</a:t>
            </a:r>
            <a:br>
              <a:rPr lang="en-US" sz="4000" dirty="0"/>
            </a:br>
            <a:br>
              <a:rPr lang="en-US" sz="4000" dirty="0"/>
            </a:br>
            <a:r>
              <a:rPr lang="en-US" sz="4000" dirty="0"/>
              <a:t>Dr. Gray works for Cosenza &amp; Associates.</a:t>
            </a:r>
            <a:br>
              <a:rPr lang="en-US" sz="4000" dirty="0"/>
            </a:br>
            <a:br>
              <a:rPr lang="en-US" sz="4000" dirty="0"/>
            </a:br>
            <a:endParaRPr lang="en-US" sz="4000" dirty="0"/>
          </a:p>
        </p:txBody>
      </p:sp>
    </p:spTree>
    <p:extLst>
      <p:ext uri="{BB962C8B-B14F-4D97-AF65-F5344CB8AC3E}">
        <p14:creationId xmlns:p14="http://schemas.microsoft.com/office/powerpoint/2010/main" val="428780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895725"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845880"/>
            <a:ext cx="4800600" cy="1323439"/>
          </a:xfrm>
          <a:prstGeom prst="rect">
            <a:avLst/>
          </a:prstGeom>
          <a:noFill/>
        </p:spPr>
        <p:txBody>
          <a:bodyPr wrap="square" rtlCol="0">
            <a:spAutoFit/>
          </a:bodyPr>
          <a:lstStyle/>
          <a:p>
            <a:r>
              <a:rPr lang="en-US" sz="4000" dirty="0"/>
              <a:t>Test Scores are down in grades 4 and 8.</a:t>
            </a:r>
          </a:p>
        </p:txBody>
      </p:sp>
      <p:sp>
        <p:nvSpPr>
          <p:cNvPr id="6" name="TextBox 5"/>
          <p:cNvSpPr txBox="1"/>
          <p:nvPr/>
        </p:nvSpPr>
        <p:spPr>
          <a:xfrm>
            <a:off x="4343400" y="3383101"/>
            <a:ext cx="4800600" cy="3170099"/>
          </a:xfrm>
          <a:prstGeom prst="rect">
            <a:avLst/>
          </a:prstGeom>
          <a:noFill/>
        </p:spPr>
        <p:txBody>
          <a:bodyPr wrap="square" rtlCol="0">
            <a:spAutoFit/>
          </a:bodyPr>
          <a:lstStyle/>
          <a:p>
            <a:r>
              <a:rPr lang="en-US" sz="4000" dirty="0"/>
              <a:t>40% of 4</a:t>
            </a:r>
            <a:r>
              <a:rPr lang="en-US" sz="4000" baseline="30000" dirty="0"/>
              <a:t>th</a:t>
            </a:r>
            <a:r>
              <a:rPr lang="en-US" sz="4000" dirty="0"/>
              <a:t> graders and 33 % of 8</a:t>
            </a:r>
            <a:r>
              <a:rPr lang="en-US" sz="4000" baseline="30000" dirty="0"/>
              <a:t>th</a:t>
            </a:r>
            <a:r>
              <a:rPr lang="en-US" sz="4000" dirty="0"/>
              <a:t> graders are at or above Proficient Levels</a:t>
            </a:r>
          </a:p>
        </p:txBody>
      </p:sp>
      <p:sp>
        <p:nvSpPr>
          <p:cNvPr id="2" name="Oval 1"/>
          <p:cNvSpPr/>
          <p:nvPr/>
        </p:nvSpPr>
        <p:spPr>
          <a:xfrm>
            <a:off x="2133600" y="1447800"/>
            <a:ext cx="2209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873250"/>
            <a:ext cx="910590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81000" y="304800"/>
            <a:ext cx="8305800" cy="13716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He wrote a textbook on Algebraic Reasoning.</a:t>
            </a:r>
            <a:br>
              <a:rPr lang="en-US" sz="4000" dirty="0"/>
            </a:br>
            <a:endParaRPr lang="en-US" sz="4000" dirty="0"/>
          </a:p>
        </p:txBody>
      </p:sp>
    </p:spTree>
    <p:extLst>
      <p:ext uri="{BB962C8B-B14F-4D97-AF65-F5344CB8AC3E}">
        <p14:creationId xmlns:p14="http://schemas.microsoft.com/office/powerpoint/2010/main" val="345039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287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81000" y="3124200"/>
            <a:ext cx="8305800" cy="3657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mn-lt"/>
              </a:rPr>
              <a:t>Dr. Gray stands to profit off of the reform math he is promoting.</a:t>
            </a:r>
          </a:p>
          <a:p>
            <a:pPr algn="l"/>
            <a:endParaRPr lang="en-US" sz="4000" dirty="0">
              <a:latin typeface="+mn-lt"/>
            </a:endParaRPr>
          </a:p>
          <a:p>
            <a:pPr algn="l"/>
            <a:r>
              <a:rPr lang="en-US" sz="4000" dirty="0">
                <a:latin typeface="+mn-lt"/>
              </a:rPr>
              <a:t>This course is only needed because so few are prepared for Algebra…</a:t>
            </a:r>
          </a:p>
          <a:p>
            <a:pPr algn="l"/>
            <a:endParaRPr lang="en-US" sz="4000" dirty="0"/>
          </a:p>
        </p:txBody>
      </p:sp>
    </p:spTree>
    <p:extLst>
      <p:ext uri="{BB962C8B-B14F-4D97-AF65-F5344CB8AC3E}">
        <p14:creationId xmlns:p14="http://schemas.microsoft.com/office/powerpoint/2010/main" val="829534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152400"/>
            <a:ext cx="9124950" cy="2571750"/>
          </a:xfrm>
          <a:prstGeom prst="rect">
            <a:avLst/>
          </a:prstGeom>
        </p:spPr>
      </p:pic>
      <p:sp>
        <p:nvSpPr>
          <p:cNvPr id="3" name="Title 1"/>
          <p:cNvSpPr txBox="1">
            <a:spLocks/>
          </p:cNvSpPr>
          <p:nvPr/>
        </p:nvSpPr>
        <p:spPr>
          <a:xfrm>
            <a:off x="381000" y="3124200"/>
            <a:ext cx="8305800" cy="3657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mn-lt"/>
              </a:rPr>
              <a:t>Dr. Gray is not a mathematician...  He has a masters degree in mathematics education.</a:t>
            </a:r>
          </a:p>
        </p:txBody>
      </p:sp>
    </p:spTree>
    <p:extLst>
      <p:ext uri="{BB962C8B-B14F-4D97-AF65-F5344CB8AC3E}">
        <p14:creationId xmlns:p14="http://schemas.microsoft.com/office/powerpoint/2010/main" val="766511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r>
              <a:rPr lang="en-US" sz="4000" dirty="0"/>
              <a:t>TASM’s Jerri LaMirand advised the SBOE to get input from Dr. Jo Boaler.</a:t>
            </a:r>
            <a:br>
              <a:rPr lang="en-US" sz="4000" dirty="0"/>
            </a:br>
            <a:br>
              <a:rPr lang="en-US" sz="4000" dirty="0"/>
            </a:br>
            <a:r>
              <a:rPr lang="en-US" sz="4000" dirty="0"/>
              <a:t>Dr. Milgram warned about getting help from education experts.</a:t>
            </a:r>
            <a:br>
              <a:rPr lang="en-US" sz="4000" dirty="0"/>
            </a:br>
            <a:br>
              <a:rPr lang="en-US" sz="4000" dirty="0"/>
            </a:br>
            <a:r>
              <a:rPr lang="en-US" sz="4000" dirty="0"/>
              <a:t>Dr. Boaler falls into this category.</a:t>
            </a:r>
            <a:br>
              <a:rPr lang="en-US" sz="4000" dirty="0"/>
            </a:br>
            <a:endParaRPr lang="en-US" sz="4000" dirty="0"/>
          </a:p>
        </p:txBody>
      </p:sp>
    </p:spTree>
    <p:extLst>
      <p:ext uri="{BB962C8B-B14F-4D97-AF65-F5344CB8AC3E}">
        <p14:creationId xmlns:p14="http://schemas.microsoft.com/office/powerpoint/2010/main" val="16520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Dr. Milgram warned against experts with close ties to the education schools.</a:t>
            </a:r>
          </a:p>
        </p:txBody>
      </p:sp>
      <p:pic>
        <p:nvPicPr>
          <p:cNvPr id="5" name="iIxZNMiypN8">
            <a:hlinkClick r:id="" action="ppaction://media"/>
          </p:cNvPr>
          <p:cNvPicPr>
            <a:picLocks noRot="1" noChangeAspect="1"/>
          </p:cNvPicPr>
          <p:nvPr>
            <a:videoFile r:link="rId1"/>
          </p:nvPr>
        </p:nvPicPr>
        <p:blipFill>
          <a:blip r:embed="rId3"/>
          <a:stretch>
            <a:fillRect/>
          </a:stretch>
        </p:blipFill>
        <p:spPr>
          <a:xfrm>
            <a:off x="876300" y="1295400"/>
            <a:ext cx="7391400" cy="5543550"/>
          </a:xfrm>
          <a:prstGeom prst="rect">
            <a:avLst/>
          </a:prstGeom>
        </p:spPr>
      </p:pic>
    </p:spTree>
    <p:extLst>
      <p:ext uri="{BB962C8B-B14F-4D97-AF65-F5344CB8AC3E}">
        <p14:creationId xmlns:p14="http://schemas.microsoft.com/office/powerpoint/2010/main" val="3009519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5943600"/>
          </a:xfrm>
        </p:spPr>
        <p:txBody>
          <a:bodyPr>
            <a:normAutofit/>
          </a:bodyPr>
          <a:lstStyle/>
          <a:p>
            <a:pPr algn="l"/>
            <a:r>
              <a:rPr lang="en-US" sz="4000" dirty="0"/>
              <a:t>Dr. Boaler is a Stanford Professor of Math Education (from the Education Department, not a Mathematician.)</a:t>
            </a:r>
            <a:br>
              <a:rPr lang="en-US" sz="4000" dirty="0"/>
            </a:br>
            <a:br>
              <a:rPr lang="en-US" sz="4000" dirty="0"/>
            </a:br>
            <a:r>
              <a:rPr lang="en-US" sz="4000" dirty="0"/>
              <a:t>She also stands to profit from the reform math she supports.</a:t>
            </a:r>
            <a:br>
              <a:rPr lang="en-US" sz="4000" dirty="0"/>
            </a:br>
            <a:br>
              <a:rPr lang="en-US" sz="4000" dirty="0"/>
            </a:br>
            <a:r>
              <a:rPr lang="en-US" sz="4000" dirty="0"/>
              <a:t>She founded youcubed.org and sells professional development.</a:t>
            </a:r>
          </a:p>
        </p:txBody>
      </p:sp>
    </p:spTree>
    <p:extLst>
      <p:ext uri="{BB962C8B-B14F-4D97-AF65-F5344CB8AC3E}">
        <p14:creationId xmlns:p14="http://schemas.microsoft.com/office/powerpoint/2010/main" val="11743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943600"/>
          </a:xfrm>
        </p:spPr>
        <p:txBody>
          <a:bodyPr>
            <a:normAutofit/>
          </a:bodyPr>
          <a:lstStyle/>
          <a:p>
            <a:pPr algn="l"/>
            <a:br>
              <a:rPr lang="en-US" sz="4000" dirty="0"/>
            </a:br>
            <a:br>
              <a:rPr lang="en-US" sz="4000" dirty="0"/>
            </a:br>
            <a:endParaRPr lang="en-US" sz="4000" dirty="0"/>
          </a:p>
        </p:txBody>
      </p:sp>
      <p:pic>
        <p:nvPicPr>
          <p:cNvPr id="3" name="Picture 2"/>
          <p:cNvPicPr>
            <a:picLocks noChangeAspect="1"/>
          </p:cNvPicPr>
          <p:nvPr/>
        </p:nvPicPr>
        <p:blipFill>
          <a:blip r:embed="rId2"/>
          <a:stretch>
            <a:fillRect/>
          </a:stretch>
        </p:blipFill>
        <p:spPr>
          <a:xfrm>
            <a:off x="0" y="885402"/>
            <a:ext cx="9144000" cy="5087196"/>
          </a:xfrm>
          <a:prstGeom prst="rect">
            <a:avLst/>
          </a:prstGeom>
        </p:spPr>
      </p:pic>
    </p:spTree>
    <p:extLst>
      <p:ext uri="{BB962C8B-B14F-4D97-AF65-F5344CB8AC3E}">
        <p14:creationId xmlns:p14="http://schemas.microsoft.com/office/powerpoint/2010/main" val="15224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05800" cy="1981200"/>
          </a:xfrm>
        </p:spPr>
        <p:txBody>
          <a:bodyPr>
            <a:normAutofit fontScale="90000"/>
          </a:bodyPr>
          <a:lstStyle/>
          <a:p>
            <a:pPr algn="l"/>
            <a:r>
              <a:rPr lang="en-US" sz="4000" dirty="0"/>
              <a:t>Dr. Boaler is also the author of several books (at least 10 on Education and Education reform according to Wikipedia).</a:t>
            </a:r>
          </a:p>
        </p:txBody>
      </p:sp>
      <p:pic>
        <p:nvPicPr>
          <p:cNvPr id="4" name="Picture 3"/>
          <p:cNvPicPr>
            <a:picLocks noChangeAspect="1"/>
          </p:cNvPicPr>
          <p:nvPr/>
        </p:nvPicPr>
        <p:blipFill>
          <a:blip r:embed="rId2"/>
          <a:stretch>
            <a:fillRect/>
          </a:stretch>
        </p:blipFill>
        <p:spPr>
          <a:xfrm>
            <a:off x="0" y="3097763"/>
            <a:ext cx="9144000" cy="3760237"/>
          </a:xfrm>
          <a:prstGeom prst="rect">
            <a:avLst/>
          </a:prstGeom>
        </p:spPr>
      </p:pic>
    </p:spTree>
    <p:extLst>
      <p:ext uri="{BB962C8B-B14F-4D97-AF65-F5344CB8AC3E}">
        <p14:creationId xmlns:p14="http://schemas.microsoft.com/office/powerpoint/2010/main" val="173606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2934313"/>
          </a:xfrm>
        </p:spPr>
        <p:txBody>
          <a:bodyPr>
            <a:noAutofit/>
          </a:bodyPr>
          <a:lstStyle/>
          <a:p>
            <a:pPr algn="l"/>
            <a:r>
              <a:rPr lang="en-US" sz="3600" dirty="0"/>
              <a:t>Dr. Boaler is promoting mathematics education reform and equitable mathematics classrooms.  Equity to the reformers means equal outcomes, not equal opportunity!</a:t>
            </a:r>
          </a:p>
        </p:txBody>
      </p:sp>
      <p:pic>
        <p:nvPicPr>
          <p:cNvPr id="6" name="Picture 5"/>
          <p:cNvPicPr>
            <a:picLocks noChangeAspect="1"/>
          </p:cNvPicPr>
          <p:nvPr/>
        </p:nvPicPr>
        <p:blipFill>
          <a:blip r:embed="rId2"/>
          <a:stretch>
            <a:fillRect/>
          </a:stretch>
        </p:blipFill>
        <p:spPr>
          <a:xfrm>
            <a:off x="0" y="3010513"/>
            <a:ext cx="9144000" cy="3695087"/>
          </a:xfrm>
          <a:prstGeom prst="rect">
            <a:avLst/>
          </a:prstGeom>
        </p:spPr>
      </p:pic>
    </p:spTree>
    <p:extLst>
      <p:ext uri="{BB962C8B-B14F-4D97-AF65-F5344CB8AC3E}">
        <p14:creationId xmlns:p14="http://schemas.microsoft.com/office/powerpoint/2010/main" val="210420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553201"/>
          </a:xfrm>
        </p:spPr>
        <p:txBody>
          <a:bodyPr>
            <a:noAutofit/>
          </a:bodyPr>
          <a:lstStyle/>
          <a:p>
            <a:pPr algn="l"/>
            <a:r>
              <a:rPr lang="en-US" sz="3600" dirty="0"/>
              <a:t>Much of the “research” that reform math is successful comes from Dr. </a:t>
            </a:r>
            <a:r>
              <a:rPr lang="en-US" sz="3600" dirty="0" err="1"/>
              <a:t>Boaler’s</a:t>
            </a:r>
            <a:r>
              <a:rPr lang="en-US" sz="3600" dirty="0"/>
              <a:t> “research.”  Specifically a paper by Boaler and Staples (an education professor at Purdue):</a:t>
            </a:r>
            <a:br>
              <a:rPr lang="en-US" sz="3600" dirty="0"/>
            </a:br>
            <a:br>
              <a:rPr lang="en-US" sz="3600" dirty="0"/>
            </a:br>
            <a:r>
              <a:rPr lang="en-US" sz="4000" i="1" dirty="0"/>
              <a:t>Transforming Students’ Lives through an Equitable Mathematics Approach: The Case of Railside School.</a:t>
            </a:r>
            <a:br>
              <a:rPr lang="en-US" sz="4000" dirty="0"/>
            </a:br>
            <a:br>
              <a:rPr lang="en-US" sz="3600" dirty="0"/>
            </a:br>
            <a:r>
              <a:rPr lang="en-US" sz="3600" dirty="0"/>
              <a:t>But, when that “research” is reviewed by mathematicians it is found to be lacking.</a:t>
            </a:r>
          </a:p>
        </p:txBody>
      </p:sp>
    </p:spTree>
    <p:extLst>
      <p:ext uri="{BB962C8B-B14F-4D97-AF65-F5344CB8AC3E}">
        <p14:creationId xmlns:p14="http://schemas.microsoft.com/office/powerpoint/2010/main" val="37573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38"/>
            <a:ext cx="8229600" cy="2697162"/>
          </a:xfrm>
        </p:spPr>
        <p:txBody>
          <a:bodyPr>
            <a:noAutofit/>
          </a:bodyPr>
          <a:lstStyle/>
          <a:p>
            <a:pPr marL="0" indent="0" algn="l"/>
            <a:r>
              <a:rPr lang="en-US" sz="4000" b="1" dirty="0"/>
              <a:t>How does Texas compare to the rest of the Nation?</a:t>
            </a:r>
          </a:p>
        </p:txBody>
      </p:sp>
    </p:spTree>
    <p:extLst>
      <p:ext uri="{BB962C8B-B14F-4D97-AF65-F5344CB8AC3E}">
        <p14:creationId xmlns:p14="http://schemas.microsoft.com/office/powerpoint/2010/main" val="34368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629401"/>
          </a:xfrm>
        </p:spPr>
        <p:txBody>
          <a:bodyPr>
            <a:noAutofit/>
          </a:bodyPr>
          <a:lstStyle/>
          <a:p>
            <a:pPr algn="l"/>
            <a:r>
              <a:rPr lang="en-US" sz="3600" dirty="0"/>
              <a:t>Here is a link to an article written by Dr. Milgram of Stanford, Dr. Bishop of California State, and statistician Paul Clopton, Veterans  Affairs Medical Center (VAMC) San Diego, CA. </a:t>
            </a:r>
            <a:br>
              <a:rPr lang="en-US" sz="3600" dirty="0"/>
            </a:br>
            <a:br>
              <a:rPr lang="en-US" sz="3600" dirty="0"/>
            </a:br>
            <a:r>
              <a:rPr lang="en-US" sz="3600" i="1" dirty="0"/>
              <a:t>A Close Examination of Jo </a:t>
            </a:r>
            <a:r>
              <a:rPr lang="en-US" sz="3600" i="1" dirty="0" err="1"/>
              <a:t>Boaler’s</a:t>
            </a:r>
            <a:r>
              <a:rPr lang="en-US" sz="3600" i="1" dirty="0"/>
              <a:t> Railside Report, </a:t>
            </a:r>
            <a:r>
              <a:rPr lang="en-US" sz="3600" dirty="0"/>
              <a:t>by W. Bishop, P. Clopton, R.J. Milgram</a:t>
            </a:r>
            <a:br>
              <a:rPr lang="en-US" sz="3600" i="1" dirty="0"/>
            </a:br>
            <a:br>
              <a:rPr lang="en-US" sz="3600" i="1" dirty="0"/>
            </a:br>
            <a:r>
              <a:rPr lang="en-US" sz="3600" i="1" dirty="0">
                <a:hlinkClick r:id="rId2"/>
              </a:rPr>
              <a:t>http://math.stanford.edu/~milgram/combined-evaluations-version3.pdf</a:t>
            </a:r>
            <a:r>
              <a:rPr lang="en-US" sz="3600" i="1" dirty="0"/>
              <a:t> </a:t>
            </a:r>
            <a:br>
              <a:rPr lang="en-US" sz="3600" dirty="0"/>
            </a:br>
            <a:br>
              <a:rPr lang="en-US" sz="3600" dirty="0"/>
            </a:br>
            <a:endParaRPr lang="en-US" sz="3600" dirty="0"/>
          </a:p>
        </p:txBody>
      </p:sp>
    </p:spTree>
    <p:extLst>
      <p:ext uri="{BB962C8B-B14F-4D97-AF65-F5344CB8AC3E}">
        <p14:creationId xmlns:p14="http://schemas.microsoft.com/office/powerpoint/2010/main" val="272987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629401"/>
          </a:xfrm>
        </p:spPr>
        <p:txBody>
          <a:bodyPr>
            <a:noAutofit/>
          </a:bodyPr>
          <a:lstStyle/>
          <a:p>
            <a:pPr algn="l"/>
            <a:r>
              <a:rPr lang="en-US" sz="3600" dirty="0"/>
              <a:t>In defense of Dr. Boaler, she did publish a response which can be found at the following link (Oct 2012):</a:t>
            </a:r>
            <a:br>
              <a:rPr lang="en-US" sz="3600" dirty="0"/>
            </a:br>
            <a:br>
              <a:rPr lang="en-US" sz="3600" dirty="0"/>
            </a:br>
            <a:r>
              <a:rPr lang="en-US" sz="3600" i="1" dirty="0"/>
              <a:t>When Academic Disagreement Becomes Harassment and Persecution,</a:t>
            </a:r>
            <a:r>
              <a:rPr lang="en-US" sz="3600" dirty="0"/>
              <a:t> by J. Boaler</a:t>
            </a:r>
            <a:br>
              <a:rPr lang="en-US" sz="3600" dirty="0"/>
            </a:br>
            <a:br>
              <a:rPr lang="en-US" sz="3600" i="1" dirty="0"/>
            </a:br>
            <a:r>
              <a:rPr lang="en-US" sz="3600" i="1" dirty="0">
                <a:hlinkClick r:id="rId2"/>
              </a:rPr>
              <a:t>http://web.stanford.edu/~joboaler/</a:t>
            </a:r>
            <a:r>
              <a:rPr lang="en-US" sz="3600" i="1" dirty="0"/>
              <a:t> </a:t>
            </a:r>
            <a:endParaRPr lang="en-US" sz="3600" dirty="0"/>
          </a:p>
        </p:txBody>
      </p:sp>
    </p:spTree>
    <p:extLst>
      <p:ext uri="{BB962C8B-B14F-4D97-AF65-F5344CB8AC3E}">
        <p14:creationId xmlns:p14="http://schemas.microsoft.com/office/powerpoint/2010/main" val="34859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629401"/>
          </a:xfrm>
        </p:spPr>
        <p:txBody>
          <a:bodyPr>
            <a:noAutofit/>
          </a:bodyPr>
          <a:lstStyle/>
          <a:p>
            <a:pPr algn="l"/>
            <a:r>
              <a:rPr lang="en-US" sz="3600" dirty="0"/>
              <a:t>Dr. Milgram and Dr. Bishop responded…  Here is the link to the response:</a:t>
            </a:r>
            <a:br>
              <a:rPr lang="en-US" sz="3600" dirty="0"/>
            </a:br>
            <a:r>
              <a:rPr lang="en-US" sz="3600" dirty="0">
                <a:hlinkClick r:id="rId2"/>
              </a:rPr>
              <a:t>http://math.stanford.edu/~milgram/Jo-Boaler-reveals-attacks-AccusationsResponse-trans.html</a:t>
            </a:r>
            <a:r>
              <a:rPr lang="en-US" sz="3600" dirty="0"/>
              <a:t> </a:t>
            </a:r>
            <a:br>
              <a:rPr lang="en-US" sz="3600" dirty="0"/>
            </a:br>
            <a:br>
              <a:rPr lang="en-US" sz="3600" dirty="0"/>
            </a:br>
            <a:r>
              <a:rPr lang="en-US" sz="3600" dirty="0"/>
              <a:t>Dr. Milgram goes a bit further in describing the deception of Dr. Boaler in the following article:</a:t>
            </a:r>
            <a:br>
              <a:rPr lang="en-US" sz="3600" dirty="0"/>
            </a:br>
            <a:r>
              <a:rPr lang="en-US" sz="3600" dirty="0">
                <a:hlinkClick r:id="rId3"/>
              </a:rPr>
              <a:t>http://math.stanford.edu/~milgram/test-build-website.html</a:t>
            </a:r>
            <a:r>
              <a:rPr lang="en-US" sz="3600" dirty="0"/>
              <a:t> </a:t>
            </a:r>
          </a:p>
        </p:txBody>
      </p:sp>
    </p:spTree>
    <p:extLst>
      <p:ext uri="{BB962C8B-B14F-4D97-AF65-F5344CB8AC3E}">
        <p14:creationId xmlns:p14="http://schemas.microsoft.com/office/powerpoint/2010/main" val="53159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629401"/>
          </a:xfrm>
        </p:spPr>
        <p:txBody>
          <a:bodyPr>
            <a:noAutofit/>
          </a:bodyPr>
          <a:lstStyle/>
          <a:p>
            <a:pPr algn="l"/>
            <a:br>
              <a:rPr lang="en-US" sz="3600" dirty="0"/>
            </a:br>
            <a:endParaRPr lang="en-US" sz="3600" dirty="0"/>
          </a:p>
        </p:txBody>
      </p:sp>
      <p:sp>
        <p:nvSpPr>
          <p:cNvPr id="4" name="Title 1"/>
          <p:cNvSpPr txBox="1">
            <a:spLocks/>
          </p:cNvSpPr>
          <p:nvPr/>
        </p:nvSpPr>
        <p:spPr>
          <a:xfrm>
            <a:off x="381000" y="2285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5" name="Title 1"/>
          <p:cNvSpPr txBox="1">
            <a:spLocks/>
          </p:cNvSpPr>
          <p:nvPr/>
        </p:nvSpPr>
        <p:spPr>
          <a:xfrm>
            <a:off x="207818" y="380998"/>
            <a:ext cx="8702964" cy="601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The fact of the matter is that Dr. </a:t>
            </a:r>
            <a:r>
              <a:rPr lang="en-US" sz="3600" dirty="0" err="1"/>
              <a:t>Boaler’s</a:t>
            </a:r>
            <a:r>
              <a:rPr lang="en-US" sz="3600" dirty="0"/>
              <a:t> tests were found to be three years below the grade level being tested.  This was determined by people who wrote the California standards being tested (so they are the experts).</a:t>
            </a:r>
          </a:p>
          <a:p>
            <a:pPr algn="l"/>
            <a:endParaRPr lang="en-US" sz="3600" dirty="0"/>
          </a:p>
        </p:txBody>
      </p:sp>
    </p:spTree>
    <p:extLst>
      <p:ext uri="{BB962C8B-B14F-4D97-AF65-F5344CB8AC3E}">
        <p14:creationId xmlns:p14="http://schemas.microsoft.com/office/powerpoint/2010/main" val="115007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199"/>
            <a:ext cx="8686800" cy="6629401"/>
          </a:xfrm>
        </p:spPr>
        <p:txBody>
          <a:bodyPr>
            <a:noAutofit/>
          </a:bodyPr>
          <a:lstStyle/>
          <a:p>
            <a:pPr algn="l"/>
            <a:br>
              <a:rPr lang="en-US" sz="3600" dirty="0"/>
            </a:br>
            <a:endParaRPr lang="en-US" sz="3600" dirty="0"/>
          </a:p>
        </p:txBody>
      </p:sp>
      <p:sp>
        <p:nvSpPr>
          <p:cNvPr id="4" name="Title 1"/>
          <p:cNvSpPr txBox="1">
            <a:spLocks/>
          </p:cNvSpPr>
          <p:nvPr/>
        </p:nvSpPr>
        <p:spPr>
          <a:xfrm>
            <a:off x="381000" y="2285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5" name="Title 1"/>
          <p:cNvSpPr txBox="1">
            <a:spLocks/>
          </p:cNvSpPr>
          <p:nvPr/>
        </p:nvSpPr>
        <p:spPr>
          <a:xfrm>
            <a:off x="228600" y="380998"/>
            <a:ext cx="8686800" cy="601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And the reform math peer group that Dr. Boaler touted as doing better than their peers at the other schools that were taught with more traditional math were not the group that received her reform instruction.</a:t>
            </a:r>
          </a:p>
        </p:txBody>
      </p:sp>
    </p:spTree>
    <p:extLst>
      <p:ext uri="{BB962C8B-B14F-4D97-AF65-F5344CB8AC3E}">
        <p14:creationId xmlns:p14="http://schemas.microsoft.com/office/powerpoint/2010/main" val="21698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5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5" name="Title 1"/>
          <p:cNvSpPr txBox="1">
            <a:spLocks/>
          </p:cNvSpPr>
          <p:nvPr/>
        </p:nvSpPr>
        <p:spPr>
          <a:xfrm>
            <a:off x="533400" y="3809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6" name="Title 1"/>
          <p:cNvSpPr txBox="1">
            <a:spLocks/>
          </p:cNvSpPr>
          <p:nvPr/>
        </p:nvSpPr>
        <p:spPr>
          <a:xfrm>
            <a:off x="685800" y="533399"/>
            <a:ext cx="80772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7" name="Title 1"/>
          <p:cNvSpPr txBox="1">
            <a:spLocks/>
          </p:cNvSpPr>
          <p:nvPr/>
        </p:nvSpPr>
        <p:spPr>
          <a:xfrm>
            <a:off x="533400" y="380999"/>
            <a:ext cx="8686800" cy="601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Rectangle 8"/>
          <p:cNvSpPr/>
          <p:nvPr/>
        </p:nvSpPr>
        <p:spPr>
          <a:xfrm>
            <a:off x="228600" y="539889"/>
            <a:ext cx="8686800" cy="5632311"/>
          </a:xfrm>
          <a:prstGeom prst="rect">
            <a:avLst/>
          </a:prstGeom>
        </p:spPr>
        <p:txBody>
          <a:bodyPr wrap="square">
            <a:spAutoFit/>
          </a:bodyPr>
          <a:lstStyle/>
          <a:p>
            <a:r>
              <a:rPr lang="en-US" sz="3600" dirty="0"/>
              <a:t>In May of 2010, a high official in the district where Railside is located (the school that did better with reform math according to Dr. Boaler) called and updated Dr. Milgram on the situation there.  One of that person’s remarks is especially relevant.  It was stated that as bad as Dr. Milgram, Dr. Bishop and Clopton indicated the situation was at Railside, the school district’s internal data actually showed it was even worse.  </a:t>
            </a:r>
          </a:p>
        </p:txBody>
      </p:sp>
    </p:spTree>
    <p:extLst>
      <p:ext uri="{BB962C8B-B14F-4D97-AF65-F5344CB8AC3E}">
        <p14:creationId xmlns:p14="http://schemas.microsoft.com/office/powerpoint/2010/main" val="221109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5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5" name="Title 1"/>
          <p:cNvSpPr txBox="1">
            <a:spLocks/>
          </p:cNvSpPr>
          <p:nvPr/>
        </p:nvSpPr>
        <p:spPr>
          <a:xfrm>
            <a:off x="533400" y="3809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6" name="Title 1"/>
          <p:cNvSpPr txBox="1">
            <a:spLocks/>
          </p:cNvSpPr>
          <p:nvPr/>
        </p:nvSpPr>
        <p:spPr>
          <a:xfrm>
            <a:off x="685800" y="533399"/>
            <a:ext cx="80772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7" name="Title 1"/>
          <p:cNvSpPr txBox="1">
            <a:spLocks/>
          </p:cNvSpPr>
          <p:nvPr/>
        </p:nvSpPr>
        <p:spPr>
          <a:xfrm>
            <a:off x="533400" y="380999"/>
            <a:ext cx="8686800" cy="601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Rectangle 8"/>
          <p:cNvSpPr/>
          <p:nvPr/>
        </p:nvSpPr>
        <p:spPr>
          <a:xfrm>
            <a:off x="254000" y="2362200"/>
            <a:ext cx="8610600" cy="1754326"/>
          </a:xfrm>
          <a:prstGeom prst="rect">
            <a:avLst/>
          </a:prstGeom>
        </p:spPr>
        <p:txBody>
          <a:bodyPr wrap="square">
            <a:spAutoFit/>
          </a:bodyPr>
          <a:lstStyle/>
          <a:p>
            <a:r>
              <a:rPr lang="en-US" sz="3600" dirty="0"/>
              <a:t>The Railside district had to step in and change the math curriculum to a more traditional approach.</a:t>
            </a:r>
          </a:p>
        </p:txBody>
      </p:sp>
    </p:spTree>
    <p:extLst>
      <p:ext uri="{BB962C8B-B14F-4D97-AF65-F5344CB8AC3E}">
        <p14:creationId xmlns:p14="http://schemas.microsoft.com/office/powerpoint/2010/main" val="101610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839200" cy="6857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Other researchers have come to the same conclusion as Dr. Milgram and Dr. Bishop…  Maybe that is why Dr. Boaler never responded to the last article in late 2012 (2 months after Dr. Boaler promised a rebuttal.)</a:t>
            </a:r>
          </a:p>
          <a:p>
            <a:pPr algn="l"/>
            <a:endParaRPr lang="en-US" sz="3600" dirty="0"/>
          </a:p>
          <a:p>
            <a:pPr algn="l"/>
            <a:r>
              <a:rPr lang="en-US" sz="3600" dirty="0">
                <a:hlinkClick r:id="rId2"/>
              </a:rPr>
              <a:t>https://educationrealist.wordpress.com/2013/01/16/jo-boalers-railside-study-the-schools-identified-kind-of/</a:t>
            </a:r>
            <a:r>
              <a:rPr lang="en-US" sz="3600" dirty="0"/>
              <a:t> </a:t>
            </a:r>
          </a:p>
          <a:p>
            <a:pPr algn="l"/>
            <a:endParaRPr lang="en-US" sz="3600" dirty="0"/>
          </a:p>
          <a:p>
            <a:pPr algn="l"/>
            <a:r>
              <a:rPr lang="en-US" sz="3600" dirty="0">
                <a:hlinkClick r:id="rId3"/>
              </a:rPr>
              <a:t>http://oilf.blogspot.com/2013/01/educational-malpractice-for-sake-of.html?m=1</a:t>
            </a:r>
            <a:r>
              <a:rPr lang="en-US" sz="3600" dirty="0"/>
              <a:t> </a:t>
            </a:r>
          </a:p>
        </p:txBody>
      </p:sp>
    </p:spTree>
    <p:extLst>
      <p:ext uri="{BB962C8B-B14F-4D97-AF65-F5344CB8AC3E}">
        <p14:creationId xmlns:p14="http://schemas.microsoft.com/office/powerpoint/2010/main" val="1532671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0" y="0"/>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Dr. Milgram gets to the heart of the problem with math education; the Education Schools .</a:t>
            </a:r>
          </a:p>
        </p:txBody>
      </p:sp>
      <p:pic>
        <p:nvPicPr>
          <p:cNvPr id="2" name="l1QIw9ynpQE">
            <a:hlinkClick r:id="" action="ppaction://media"/>
          </p:cNvPr>
          <p:cNvPicPr>
            <a:picLocks noRot="1" noChangeAspect="1"/>
          </p:cNvPicPr>
          <p:nvPr>
            <a:videoFile r:link="rId1"/>
          </p:nvPr>
        </p:nvPicPr>
        <p:blipFill>
          <a:blip r:embed="rId3"/>
          <a:stretch>
            <a:fillRect/>
          </a:stretch>
        </p:blipFill>
        <p:spPr>
          <a:xfrm>
            <a:off x="762000" y="1143000"/>
            <a:ext cx="7620000" cy="5715000"/>
          </a:xfrm>
          <a:prstGeom prst="rect">
            <a:avLst/>
          </a:prstGeom>
        </p:spPr>
      </p:pic>
    </p:spTree>
    <p:extLst>
      <p:ext uri="{BB962C8B-B14F-4D97-AF65-F5344CB8AC3E}">
        <p14:creationId xmlns:p14="http://schemas.microsoft.com/office/powerpoint/2010/main" val="3995262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5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5" name="Title 1"/>
          <p:cNvSpPr txBox="1">
            <a:spLocks/>
          </p:cNvSpPr>
          <p:nvPr/>
        </p:nvSpPr>
        <p:spPr>
          <a:xfrm>
            <a:off x="533400" y="380999"/>
            <a:ext cx="86868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6" name="Title 1"/>
          <p:cNvSpPr txBox="1">
            <a:spLocks/>
          </p:cNvSpPr>
          <p:nvPr/>
        </p:nvSpPr>
        <p:spPr>
          <a:xfrm>
            <a:off x="685800" y="533399"/>
            <a:ext cx="8077200" cy="6629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7" name="Title 1"/>
          <p:cNvSpPr txBox="1">
            <a:spLocks/>
          </p:cNvSpPr>
          <p:nvPr/>
        </p:nvSpPr>
        <p:spPr>
          <a:xfrm>
            <a:off x="533400" y="380999"/>
            <a:ext cx="8686800" cy="601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Rectangle 8"/>
          <p:cNvSpPr/>
          <p:nvPr/>
        </p:nvSpPr>
        <p:spPr>
          <a:xfrm>
            <a:off x="304800" y="41562"/>
            <a:ext cx="8610600" cy="1200329"/>
          </a:xfrm>
          <a:prstGeom prst="rect">
            <a:avLst/>
          </a:prstGeom>
        </p:spPr>
        <p:txBody>
          <a:bodyPr wrap="square">
            <a:spAutoFit/>
          </a:bodyPr>
          <a:lstStyle/>
          <a:p>
            <a:r>
              <a:rPr lang="en-US" sz="3600" dirty="0"/>
              <a:t>The math wars have been raging for a long time…  If only it was in a galaxy far, far away…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48288"/>
            <a:ext cx="7358818" cy="4909712"/>
          </a:xfrm>
          <a:prstGeom prst="rect">
            <a:avLst/>
          </a:prstGeom>
        </p:spPr>
      </p:pic>
    </p:spTree>
    <p:extLst>
      <p:ext uri="{BB962C8B-B14F-4D97-AF65-F5344CB8AC3E}">
        <p14:creationId xmlns:p14="http://schemas.microsoft.com/office/powerpoint/2010/main" val="41868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7519</TotalTime>
  <Words>1799</Words>
  <Application>Microsoft Office PowerPoint</Application>
  <PresentationFormat>On-screen Show (4:3)</PresentationFormat>
  <Paragraphs>165</Paragraphs>
  <Slides>101</Slides>
  <Notes>1</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Cambria</vt:lpstr>
      <vt:lpstr>Times New Roman</vt:lpstr>
      <vt:lpstr>Office Theme</vt:lpstr>
      <vt:lpstr>Mathematics Education  14 Apr 2017</vt:lpstr>
      <vt:lpstr>Has Math Education been failing thousands of students?</vt:lpstr>
      <vt:lpstr>The following slides will show NAEP Score trends from 1973 to 2012.</vt:lpstr>
      <vt:lpstr>PowerPoint Presentation</vt:lpstr>
      <vt:lpstr>PowerPoint Presentation</vt:lpstr>
      <vt:lpstr>Now let’s look at NAEP comparisons from 2013 to 2015.</vt:lpstr>
      <vt:lpstr>PowerPoint Presentation</vt:lpstr>
      <vt:lpstr>PowerPoint Presentation</vt:lpstr>
      <vt:lpstr>How does Texas compare to the rest of the Nation?</vt:lpstr>
      <vt:lpstr>8th grade NAEP scores from 1990 to 2015 Texas versus Nation.</vt:lpstr>
      <vt:lpstr>8th grade NAEP scores from 1990 to 2015 Texas versus Nation.</vt:lpstr>
      <vt:lpstr>8th grade NAEP scores from 1990 to 2015 Texas versus Nation.</vt:lpstr>
      <vt:lpstr>8th grade NAEP scores from 1990 to 2015 Texas versus Nation.</vt:lpstr>
      <vt:lpstr>Dr. Milgram discusses NAEP scores at Texas State Board of Education.</vt:lpstr>
      <vt:lpstr>PowerPoint Presentation</vt:lpstr>
      <vt:lpstr>PowerPoint Presentation</vt:lpstr>
      <vt:lpstr>4th grade NAEP scores from 1990 to 2015 Texas versus Nation.</vt:lpstr>
      <vt:lpstr>4th grade NAEP scores from 1990 to 2015 Texas versus Nation.</vt:lpstr>
      <vt:lpstr>PowerPoint Presentation</vt:lpstr>
      <vt:lpstr>Most mathematicians (not math educators) think the downturn in NAEP Scores, the first in 40 years, is because of Common Core.</vt:lpstr>
      <vt:lpstr>Let’s look at STAAR scores.  The following charts were created from data from the ‘Raw Score Conversion Tables’ files on the TEA Website.  http://tea.texas.gov/student.assessment/staar/convtables/ </vt:lpstr>
      <vt:lpstr>PowerPoint Presentation</vt:lpstr>
      <vt:lpstr>PowerPoint Presentation</vt:lpstr>
      <vt:lpstr>PowerPoint Presentation</vt:lpstr>
      <vt:lpstr>The following charts show the minimum passing scores in percent for math grades 3-8, Algebra I, Geometry and Algebra II for the past 5 school years.</vt:lpstr>
      <vt:lpstr>PowerPoint Presentation</vt:lpstr>
      <vt:lpstr>PowerPoint Presentation</vt:lpstr>
      <vt:lpstr>I ask again, how much does a student really know with passing grades so low?</vt:lpstr>
      <vt:lpstr>How is math being taught in Texas?</vt:lpstr>
      <vt:lpstr>PowerPoint Presentation</vt:lpstr>
      <vt:lpstr>Common Core math seems so nonsensical…  But so does math in Texas, a state that outlawed Common Core with HB642.  What many parents did not know is that Texas was revising the state standards (TEKS) to be the same as Common Core.</vt:lpstr>
      <vt:lpstr>The 2012 Math TEKS put more of an emphasis on the “Process” of getting an answer and less emphasis on getting the correct answer.  The next slides will show how multiplication is being taught in many districts in Texas.</vt:lpstr>
      <vt:lpstr>Multiplication by 6.  We used to remember multiplication math facts.  Now the students have to learn these methods….</vt:lpstr>
      <vt:lpstr>PowerPoint Presentation</vt:lpstr>
      <vt:lpstr>The Common Core “Process” of multiplication turns a simple problem into a three step problem…</vt:lpstr>
      <vt:lpstr>Multiplication by 5 is just as bad... </vt:lpstr>
      <vt:lpstr>PowerPoint Presentation</vt:lpstr>
      <vt:lpstr>The TEKS also call for modeling.  One particularly useless manipulative is the Algebra Tile.</vt:lpstr>
      <vt:lpstr>PowerPoint Presentation</vt:lpstr>
      <vt:lpstr>What do these tiles look like for a 3rd order polynomial?  They would be three dimensional.  What about a 4th order polynomial or higher?   Or, what happens when the coefficients are not whole numbers?  </vt:lpstr>
      <vt:lpstr>Here is another example of modeling in 5th grade…    This example was taken from the 2016 STAAR.</vt:lpstr>
      <vt:lpstr>PowerPoint Presentation</vt:lpstr>
      <vt:lpstr>PowerPoint Presentation</vt:lpstr>
      <vt:lpstr>Here is another example of modeling.  This was from Leander ISD 8th grade math resources (from 2015).  Do 8th graders need to draw pictures to understand Algebra concepts? </vt:lpstr>
      <vt:lpstr>PowerPoint Presentation</vt:lpstr>
      <vt:lpstr>PowerPoint Presentation</vt:lpstr>
      <vt:lpstr>A parent from Katy ISD shared a problem involving a number line to teach multiplication.  This is what happens when too much emphasis is placed on the “Process” or method of solving a problem…</vt:lpstr>
      <vt:lpstr>PowerPoint Presentation</vt:lpstr>
      <vt:lpstr>PowerPoint Presentation</vt:lpstr>
      <vt:lpstr>PowerPoint Presentation</vt:lpstr>
      <vt:lpstr>The next example is from the 2015 5th Grade STAAR.  Notice that the problem does not require a calculation.  The student only has to recognize the model.</vt:lpstr>
      <vt:lpstr>PowerPoint Presentation</vt:lpstr>
      <vt:lpstr>PowerPoint Presentation</vt:lpstr>
      <vt:lpstr>The next example is from the 2015 6th Grade STAAR.  Notice that the problem does not require a calculation.  The student only has to recognize the model.</vt:lpstr>
      <vt:lpstr>PowerPoint Presentation</vt:lpstr>
      <vt:lpstr>PowerPoint Presentation</vt:lpstr>
      <vt:lpstr>The next example is from the 2015 3rd Grade STAAR.  This is an example of a good problem, but look how the TEK is worded and what could have been tested.</vt:lpstr>
      <vt:lpstr>PowerPoint Presentation</vt:lpstr>
      <vt:lpstr>PowerPoint Presentation</vt:lpstr>
      <vt:lpstr>It is this wording in the content portion of the standards that needs to be removed.  Removing the Process Standards alone will not fix the problem with the TEKS.  You must remove the embedded process standards.</vt:lpstr>
      <vt:lpstr>The next example is from the 2015 7th Grade STAAR.  Do 7th grade students need models to solve Algebra?  Only if models are how they have been taught instead of a good foundation in math!</vt:lpstr>
      <vt:lpstr>PowerPoint Presentation</vt:lpstr>
      <vt:lpstr>PowerPoint Presentation</vt:lpstr>
      <vt:lpstr>The next example is from the 2015 5th grade STAAR.  </vt:lpstr>
      <vt:lpstr>PowerPoint Presentation</vt:lpstr>
      <vt:lpstr>PowerPoint Presentation</vt:lpstr>
      <vt:lpstr>PowerPoint Presentation</vt:lpstr>
      <vt:lpstr>There is too much focus on the Process Standards.  The Process Standards distort the picture on math instruction.  The TEKS should not call out lists of methods.  Content knowledge is the key!</vt:lpstr>
      <vt:lpstr>Texas standards are already gutted!  Should the Process Standards be removed?  Here is what Dr. Milgram says about the Standards and how the Process Standards are a problem:</vt:lpstr>
      <vt:lpstr>PowerPoint Presentation</vt:lpstr>
      <vt:lpstr>Removing the process standards alone will not fix the problem.  In the following video Dr. Milgram describes how the process standards are deeply embedded in the standards. </vt:lpstr>
      <vt:lpstr>PowerPoint Presentation</vt:lpstr>
      <vt:lpstr>The lists of methods called out in each sub standard are the pieces that tie into the process standards.  These methods tell the teacher how to use the process standards to have the students understand a topic. </vt:lpstr>
      <vt:lpstr>PowerPoint Presentation</vt:lpstr>
      <vt:lpstr>Math Process Standards: What is the origin?  What is the purpose?  Is there any research that shows they work?</vt:lpstr>
      <vt:lpstr>PowerPoint Presentation</vt:lpstr>
      <vt:lpstr>The next table shows the percentages of problems on the STAAR that only testing a Process or a specific method.  </vt:lpstr>
      <vt:lpstr>PowerPoint Presentation</vt:lpstr>
      <vt:lpstr>The math expert that advises the SBOE (the one Mrs. Hardy spoke of during the 16 Nov 2016 meeting) is Dr. Paul Gray.  Dr. Gray works for Cosenza &amp; Associates.  </vt:lpstr>
      <vt:lpstr>PowerPoint Presentation</vt:lpstr>
      <vt:lpstr>PowerPoint Presentation</vt:lpstr>
      <vt:lpstr>PowerPoint Presentation</vt:lpstr>
      <vt:lpstr>TASM’s Jerri LaMirand advised the SBOE to get input from Dr. Jo Boaler.  Dr. Milgram warned about getting help from education experts.  Dr. Boaler falls into this category. </vt:lpstr>
      <vt:lpstr>PowerPoint Presentation</vt:lpstr>
      <vt:lpstr>Dr. Boaler is a Stanford Professor of Math Education (from the Education Department, not a Mathematician.)  She also stands to profit from the reform math she supports.  She founded youcubed.org and sells professional development.</vt:lpstr>
      <vt:lpstr>  </vt:lpstr>
      <vt:lpstr>Dr. Boaler is also the author of several books (at least 10 on Education and Education reform according to Wikipedia).</vt:lpstr>
      <vt:lpstr>Dr. Boaler is promoting mathematics education reform and equitable mathematics classrooms.  Equity to the reformers means equal outcomes, not equal opportunity!</vt:lpstr>
      <vt:lpstr>Much of the “research” that reform math is successful comes from Dr. Boaler’s “research.”  Specifically a paper by Boaler and Staples (an education professor at Purdue):  Transforming Students’ Lives through an Equitable Mathematics Approach: The Case of Railside School.  But, when that “research” is reviewed by mathematicians it is found to be lacking.</vt:lpstr>
      <vt:lpstr>Here is a link to an article written by Dr. Milgram of Stanford, Dr. Bishop of California State, and statistician Paul Clopton, Veterans  Affairs Medical Center (VAMC) San Diego, CA.   A Close Examination of Jo Boaler’s Railside Report, by W. Bishop, P. Clopton, R.J. Milgram  http://math.stanford.edu/~milgram/combined-evaluations-version3.pdf   </vt:lpstr>
      <vt:lpstr>In defense of Dr. Boaler, she did publish a response which can be found at the following link (Oct 2012):  When Academic Disagreement Becomes Harassment and Persecution, by J. Boaler  http://web.stanford.edu/~joboaler/ </vt:lpstr>
      <vt:lpstr>Dr. Milgram and Dr. Bishop responded…  Here is the link to the response: http://math.stanford.edu/~milgram/Jo-Boaler-reveals-attacks-AccusationsResponse-trans.html   Dr. Milgram goes a bit further in describing the deception of Dr. Boaler in the following article: http://math.stanford.edu/~milgram/test-build-website.html </vt:lpstr>
      <vt:lpstr> </vt:lpstr>
      <vt:lpstr> </vt:lpstr>
      <vt:lpstr>PowerPoint Presentation</vt:lpstr>
      <vt:lpstr>PowerPoint Presentation</vt:lpstr>
      <vt:lpstr>PowerPoint Presentation</vt:lpstr>
      <vt:lpstr>PowerPoint Presentation</vt:lpstr>
      <vt:lpstr>PowerPoint Presentation</vt:lpstr>
      <vt:lpstr>Documentation of the Math Wars</vt:lpstr>
      <vt:lpstr>Ways to get in touch with me:</vt:lpstr>
    </vt:vector>
  </TitlesOfParts>
  <Company>National Oilwell Varco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Houchins, Thomas R</dc:creator>
  <cp:lastModifiedBy>Houchins, Thomas R</cp:lastModifiedBy>
  <cp:revision>109</cp:revision>
  <dcterms:created xsi:type="dcterms:W3CDTF">2016-07-14T14:15:24Z</dcterms:created>
  <dcterms:modified xsi:type="dcterms:W3CDTF">2017-04-18T03:38:58Z</dcterms:modified>
</cp:coreProperties>
</file>